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7" r:id="rId4"/>
    <p:sldId id="258" r:id="rId5"/>
    <p:sldId id="286" r:id="rId6"/>
    <p:sldId id="285" r:id="rId7"/>
    <p:sldId id="287" r:id="rId8"/>
    <p:sldId id="288" r:id="rId9"/>
    <p:sldId id="289" r:id="rId10"/>
    <p:sldId id="290" r:id="rId11"/>
    <p:sldId id="291"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64" r:id="rId27"/>
    <p:sldId id="278" r:id="rId28"/>
    <p:sldId id="284" r:id="rId29"/>
    <p:sldId id="265" r:id="rId30"/>
    <p:sldId id="283" r:id="rId31"/>
    <p:sldId id="266" r:id="rId32"/>
    <p:sldId id="259" r:id="rId33"/>
    <p:sldId id="261" r:id="rId34"/>
    <p:sldId id="262" r:id="rId35"/>
    <p:sldId id="263" r:id="rId36"/>
    <p:sldId id="26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appium.io/"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oogle.github.io/android-testing-support-library/docs/espress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18B66-0264-4A42-8B78-6659A0FC78C1}"/>
              </a:ext>
            </a:extLst>
          </p:cNvPr>
          <p:cNvSpPr>
            <a:spLocks noGrp="1"/>
          </p:cNvSpPr>
          <p:nvPr>
            <p:ph type="ctrTitle"/>
          </p:nvPr>
        </p:nvSpPr>
        <p:spPr/>
        <p:txBody>
          <a:bodyPr/>
          <a:lstStyle/>
          <a:p>
            <a:r>
              <a:rPr lang="es-ES" dirty="0"/>
              <a:t>Mobile Testing Tools</a:t>
            </a:r>
          </a:p>
        </p:txBody>
      </p:sp>
      <p:sp>
        <p:nvSpPr>
          <p:cNvPr id="3" name="Subtítulo 2">
            <a:extLst>
              <a:ext uri="{FF2B5EF4-FFF2-40B4-BE49-F238E27FC236}">
                <a16:creationId xmlns:a16="http://schemas.microsoft.com/office/drawing/2014/main" id="{EB3EC01A-270A-433C-8BD8-C25FF04A440F}"/>
              </a:ext>
            </a:extLst>
          </p:cNvPr>
          <p:cNvSpPr>
            <a:spLocks noGrp="1"/>
          </p:cNvSpPr>
          <p:nvPr>
            <p:ph type="subTitle" idx="1"/>
          </p:nvPr>
        </p:nvSpPr>
        <p:spPr/>
        <p:txBody>
          <a:bodyPr/>
          <a:lstStyle/>
          <a:p>
            <a:r>
              <a:rPr lang="es-ES" dirty="0"/>
              <a:t>TG1-M1</a:t>
            </a:r>
          </a:p>
        </p:txBody>
      </p:sp>
    </p:spTree>
    <p:extLst>
      <p:ext uri="{BB962C8B-B14F-4D97-AF65-F5344CB8AC3E}">
        <p14:creationId xmlns:p14="http://schemas.microsoft.com/office/powerpoint/2010/main" val="159985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3.2 Fuentes sobre Appium.</a:t>
            </a:r>
          </a:p>
        </p:txBody>
      </p:sp>
      <p:sp>
        <p:nvSpPr>
          <p:cNvPr id="3" name="2 Marcador de contenido"/>
          <p:cNvSpPr>
            <a:spLocks noGrp="1"/>
          </p:cNvSpPr>
          <p:nvPr>
            <p:ph idx="1"/>
          </p:nvPr>
        </p:nvSpPr>
        <p:spPr/>
        <p:txBody>
          <a:bodyPr>
            <a:normAutofit fontScale="92500" lnSpcReduction="20000"/>
          </a:bodyPr>
          <a:lstStyle/>
          <a:p>
            <a:r>
              <a:rPr lang="es-ES" sz="2000" dirty="0"/>
              <a:t>Appium.io</a:t>
            </a:r>
          </a:p>
          <a:p>
            <a:pPr lvl="1"/>
            <a:r>
              <a:rPr lang="es-ES" dirty="0"/>
              <a:t>Pagina principal de la tecnología</a:t>
            </a:r>
          </a:p>
          <a:p>
            <a:pPr lvl="1"/>
            <a:endParaRPr lang="es-ES" dirty="0"/>
          </a:p>
          <a:p>
            <a:pPr lvl="1">
              <a:buNone/>
            </a:pPr>
            <a:endParaRPr lang="es-ES" dirty="0"/>
          </a:p>
          <a:p>
            <a:r>
              <a:rPr lang="es-ES" sz="2000" dirty="0"/>
              <a:t>EnvatoTuts</a:t>
            </a:r>
          </a:p>
          <a:p>
            <a:pPr lvl="1"/>
            <a:r>
              <a:rPr lang="es-ES" dirty="0"/>
              <a:t>Pagina dedicada a tutoriales de todo tipo,</a:t>
            </a:r>
          </a:p>
          <a:p>
            <a:pPr lvl="1">
              <a:buNone/>
            </a:pPr>
            <a:r>
              <a:rPr lang="es-ES" dirty="0"/>
              <a:t> también de tecnologías como Appium.</a:t>
            </a:r>
          </a:p>
          <a:p>
            <a:pPr lvl="1">
              <a:buNone/>
            </a:pPr>
            <a:endParaRPr lang="es-ES" dirty="0"/>
          </a:p>
          <a:p>
            <a:pPr lvl="1">
              <a:buNone/>
            </a:pPr>
            <a:endParaRPr lang="es-ES" dirty="0"/>
          </a:p>
          <a:p>
            <a:r>
              <a:rPr lang="es-ES" sz="2000" dirty="0"/>
              <a:t>Appium Essentials</a:t>
            </a:r>
          </a:p>
          <a:p>
            <a:pPr lvl="1"/>
            <a:r>
              <a:rPr lang="es-ES" dirty="0"/>
              <a:t>Libro online sobre lo esencial para </a:t>
            </a:r>
          </a:p>
          <a:p>
            <a:pPr lvl="1">
              <a:buNone/>
            </a:pPr>
            <a:r>
              <a:rPr lang="es-ES" dirty="0"/>
              <a:t>aprender a utilizar Appium.</a:t>
            </a:r>
          </a:p>
          <a:p>
            <a:pPr lvl="1"/>
            <a:endParaRPr lang="es-ES" dirty="0"/>
          </a:p>
          <a:p>
            <a:pPr lvl="1">
              <a:buNone/>
            </a:pPr>
            <a:endParaRPr lang="es-ES" dirty="0"/>
          </a:p>
        </p:txBody>
      </p:sp>
      <p:pic>
        <p:nvPicPr>
          <p:cNvPr id="4" name="3 Imagen" descr="appium1.PNG"/>
          <p:cNvPicPr>
            <a:picLocks noChangeAspect="1"/>
          </p:cNvPicPr>
          <p:nvPr/>
        </p:nvPicPr>
        <p:blipFill>
          <a:blip r:embed="rId2" cstate="print"/>
          <a:stretch>
            <a:fillRect/>
          </a:stretch>
        </p:blipFill>
        <p:spPr>
          <a:xfrm>
            <a:off x="6453190" y="1357298"/>
            <a:ext cx="3714776" cy="1428760"/>
          </a:xfrm>
          <a:prstGeom prst="rect">
            <a:avLst/>
          </a:prstGeom>
        </p:spPr>
      </p:pic>
      <p:pic>
        <p:nvPicPr>
          <p:cNvPr id="5" name="4 Imagen" descr="appium2.PNG"/>
          <p:cNvPicPr>
            <a:picLocks noChangeAspect="1"/>
          </p:cNvPicPr>
          <p:nvPr/>
        </p:nvPicPr>
        <p:blipFill>
          <a:blip r:embed="rId3" cstate="print"/>
          <a:stretch>
            <a:fillRect/>
          </a:stretch>
        </p:blipFill>
        <p:spPr>
          <a:xfrm>
            <a:off x="6738942" y="2928935"/>
            <a:ext cx="3214678" cy="1634375"/>
          </a:xfrm>
          <a:prstGeom prst="rect">
            <a:avLst/>
          </a:prstGeom>
        </p:spPr>
      </p:pic>
      <p:pic>
        <p:nvPicPr>
          <p:cNvPr id="6" name="5 Imagen" descr="appium3.PNG"/>
          <p:cNvPicPr>
            <a:picLocks noChangeAspect="1"/>
          </p:cNvPicPr>
          <p:nvPr/>
        </p:nvPicPr>
        <p:blipFill>
          <a:blip r:embed="rId4" cstate="print"/>
          <a:stretch>
            <a:fillRect/>
          </a:stretch>
        </p:blipFill>
        <p:spPr>
          <a:xfrm>
            <a:off x="6524628" y="4714884"/>
            <a:ext cx="3786214" cy="1698566"/>
          </a:xfrm>
          <a:prstGeom prst="rect">
            <a:avLst/>
          </a:prstGeom>
        </p:spPr>
      </p:pic>
    </p:spTree>
    <p:extLst>
      <p:ext uri="{BB962C8B-B14F-4D97-AF65-F5344CB8AC3E}">
        <p14:creationId xmlns:p14="http://schemas.microsoft.com/office/powerpoint/2010/main" val="285419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3.3 Fuentes sobre Espresso</a:t>
            </a:r>
          </a:p>
        </p:txBody>
      </p:sp>
      <p:sp>
        <p:nvSpPr>
          <p:cNvPr id="3" name="2 Marcador de contenido"/>
          <p:cNvSpPr>
            <a:spLocks noGrp="1"/>
          </p:cNvSpPr>
          <p:nvPr>
            <p:ph idx="1"/>
          </p:nvPr>
        </p:nvSpPr>
        <p:spPr>
          <a:xfrm>
            <a:off x="677334" y="1930401"/>
            <a:ext cx="9204880" cy="4110962"/>
          </a:xfrm>
        </p:spPr>
        <p:txBody>
          <a:bodyPr>
            <a:normAutofit fontScale="92500" lnSpcReduction="20000"/>
          </a:bodyPr>
          <a:lstStyle/>
          <a:p>
            <a:r>
              <a:rPr lang="es-ES" sz="2000" dirty="0"/>
              <a:t>Android Developer.</a:t>
            </a:r>
          </a:p>
          <a:p>
            <a:pPr lvl="1"/>
            <a:r>
              <a:rPr lang="es-ES" dirty="0"/>
              <a:t>Pagina principal de la tecnología.</a:t>
            </a:r>
          </a:p>
          <a:p>
            <a:pPr lvl="1"/>
            <a:endParaRPr lang="es-ES" dirty="0"/>
          </a:p>
          <a:p>
            <a:pPr lvl="1">
              <a:buNone/>
            </a:pPr>
            <a:endParaRPr lang="es-ES" dirty="0"/>
          </a:p>
          <a:p>
            <a:r>
              <a:rPr lang="es-ES" sz="2000" dirty="0"/>
              <a:t>QA Automated</a:t>
            </a:r>
          </a:p>
          <a:p>
            <a:pPr lvl="1"/>
            <a:r>
              <a:rPr lang="es-ES" dirty="0"/>
              <a:t>Blog dedicado a la automatización</a:t>
            </a:r>
          </a:p>
          <a:p>
            <a:pPr lvl="1">
              <a:buNone/>
            </a:pPr>
            <a:r>
              <a:rPr lang="es-ES" dirty="0"/>
              <a:t>Software.</a:t>
            </a:r>
          </a:p>
          <a:p>
            <a:pPr lvl="1">
              <a:buNone/>
            </a:pPr>
            <a:endParaRPr lang="es-ES" dirty="0"/>
          </a:p>
          <a:p>
            <a:pPr lvl="1">
              <a:buNone/>
            </a:pPr>
            <a:endParaRPr lang="es-ES" dirty="0"/>
          </a:p>
          <a:p>
            <a:r>
              <a:rPr lang="es-ES" sz="2000" dirty="0"/>
              <a:t>Articulo en DIVA</a:t>
            </a:r>
          </a:p>
          <a:p>
            <a:pPr lvl="1"/>
            <a:r>
              <a:rPr lang="es-ES" dirty="0"/>
              <a:t>Articulo con un proceso completo de pruebas</a:t>
            </a:r>
          </a:p>
          <a:p>
            <a:pPr lvl="1">
              <a:buNone/>
            </a:pPr>
            <a:r>
              <a:rPr lang="es-ES" dirty="0"/>
              <a:t>de una aplicación Android utilizando Espresso.</a:t>
            </a:r>
          </a:p>
          <a:p>
            <a:pPr lvl="1"/>
            <a:endParaRPr lang="es-ES" dirty="0"/>
          </a:p>
          <a:p>
            <a:pPr lvl="1">
              <a:buNone/>
            </a:pPr>
            <a:endParaRPr lang="es-ES" dirty="0"/>
          </a:p>
        </p:txBody>
      </p:sp>
      <p:pic>
        <p:nvPicPr>
          <p:cNvPr id="4" name="3 Imagen" descr="espresso1.PNG"/>
          <p:cNvPicPr>
            <a:picLocks noChangeAspect="1"/>
          </p:cNvPicPr>
          <p:nvPr/>
        </p:nvPicPr>
        <p:blipFill>
          <a:blip r:embed="rId2" cstate="print"/>
          <a:stretch>
            <a:fillRect/>
          </a:stretch>
        </p:blipFill>
        <p:spPr>
          <a:xfrm>
            <a:off x="6381752" y="1357298"/>
            <a:ext cx="3500462" cy="1428760"/>
          </a:xfrm>
          <a:prstGeom prst="rect">
            <a:avLst/>
          </a:prstGeom>
        </p:spPr>
      </p:pic>
      <p:pic>
        <p:nvPicPr>
          <p:cNvPr id="5" name="4 Imagen" descr="Espresso2.PNG"/>
          <p:cNvPicPr>
            <a:picLocks noChangeAspect="1"/>
          </p:cNvPicPr>
          <p:nvPr/>
        </p:nvPicPr>
        <p:blipFill>
          <a:blip r:embed="rId3" cstate="print"/>
          <a:stretch>
            <a:fillRect/>
          </a:stretch>
        </p:blipFill>
        <p:spPr>
          <a:xfrm>
            <a:off x="6381752" y="2928934"/>
            <a:ext cx="3643338" cy="1522386"/>
          </a:xfrm>
          <a:prstGeom prst="rect">
            <a:avLst/>
          </a:prstGeom>
        </p:spPr>
      </p:pic>
      <p:pic>
        <p:nvPicPr>
          <p:cNvPr id="6" name="5 Imagen" descr="espresso3.PNG"/>
          <p:cNvPicPr>
            <a:picLocks noChangeAspect="1"/>
          </p:cNvPicPr>
          <p:nvPr/>
        </p:nvPicPr>
        <p:blipFill>
          <a:blip r:embed="rId4"/>
          <a:stretch>
            <a:fillRect/>
          </a:stretch>
        </p:blipFill>
        <p:spPr>
          <a:xfrm>
            <a:off x="6667504" y="4500546"/>
            <a:ext cx="3000396" cy="2000288"/>
          </a:xfrm>
          <a:prstGeom prst="rect">
            <a:avLst/>
          </a:prstGeom>
        </p:spPr>
      </p:pic>
    </p:spTree>
    <p:extLst>
      <p:ext uri="{BB962C8B-B14F-4D97-AF65-F5344CB8AC3E}">
        <p14:creationId xmlns:p14="http://schemas.microsoft.com/office/powerpoint/2010/main" val="379279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4. Fuentes de información</a:t>
            </a:r>
          </a:p>
        </p:txBody>
      </p:sp>
      <p:sp>
        <p:nvSpPr>
          <p:cNvPr id="3" name="Subtítulo 2"/>
          <p:cNvSpPr>
            <a:spLocks noGrp="1"/>
          </p:cNvSpPr>
          <p:nvPr>
            <p:ph type="subTitle" idx="1"/>
          </p:nvPr>
        </p:nvSpPr>
        <p:spPr/>
        <p:txBody>
          <a:bodyPr/>
          <a:lstStyle/>
          <a:p>
            <a:r>
              <a:rPr lang="es-ES" dirty="0"/>
              <a:t>Cursos no gratuitos</a:t>
            </a:r>
          </a:p>
        </p:txBody>
      </p:sp>
    </p:spTree>
    <p:extLst>
      <p:ext uri="{BB962C8B-B14F-4D97-AF65-F5344CB8AC3E}">
        <p14:creationId xmlns:p14="http://schemas.microsoft.com/office/powerpoint/2010/main" val="2711714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4.1 Cursos no gratuitos sobre Mobile Testing</a:t>
            </a:r>
          </a:p>
        </p:txBody>
      </p:sp>
    </p:spTree>
    <p:extLst>
      <p:ext uri="{BB962C8B-B14F-4D97-AF65-F5344CB8AC3E}">
        <p14:creationId xmlns:p14="http://schemas.microsoft.com/office/powerpoint/2010/main" val="337274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 al Mobile Testing</a:t>
            </a:r>
          </a:p>
        </p:txBody>
      </p:sp>
      <p:pic>
        <p:nvPicPr>
          <p:cNvPr id="5" name="Marcador de contenido 4"/>
          <p:cNvPicPr>
            <a:picLocks noGrp="1"/>
          </p:cNvPicPr>
          <p:nvPr>
            <p:ph sz="half" idx="1"/>
          </p:nvPr>
        </p:nvPicPr>
        <p:blipFill>
          <a:blip r:embed="rId2"/>
          <a:stretch>
            <a:fillRect/>
          </a:stretch>
        </p:blipFill>
        <p:spPr>
          <a:xfrm>
            <a:off x="677863" y="2805096"/>
            <a:ext cx="4183062" cy="2592421"/>
          </a:xfrm>
          <a:prstGeom prst="rect">
            <a:avLst/>
          </a:prstGeom>
        </p:spPr>
      </p:pic>
      <p:sp>
        <p:nvSpPr>
          <p:cNvPr id="4" name="Marcador de contenido 3"/>
          <p:cNvSpPr>
            <a:spLocks noGrp="1"/>
          </p:cNvSpPr>
          <p:nvPr>
            <p:ph sz="half" idx="2"/>
          </p:nvPr>
        </p:nvSpPr>
        <p:spPr/>
        <p:txBody>
          <a:bodyPr>
            <a:normAutofit/>
          </a:bodyPr>
          <a:lstStyle/>
          <a:p>
            <a:r>
              <a:rPr lang="es-ES" dirty="0"/>
              <a:t>Precio fuera de Argentina: 220 dólares.</a:t>
            </a:r>
          </a:p>
          <a:p>
            <a:r>
              <a:rPr lang="es-ES" dirty="0"/>
              <a:t>Nivel: principiante</a:t>
            </a:r>
          </a:p>
          <a:p>
            <a:r>
              <a:rPr lang="es-ES" dirty="0"/>
              <a:t>Se darán cinco clases donde se explicaran contenidos relacionados con estrategias de testing, simuladores, emuladores…</a:t>
            </a:r>
          </a:p>
          <a:p>
            <a:r>
              <a:rPr lang="es-ES" dirty="0"/>
              <a:t>Se ofrecen prácticas y una clase para conocer herramientas avanzadas.</a:t>
            </a:r>
          </a:p>
        </p:txBody>
      </p:sp>
    </p:spTree>
    <p:extLst>
      <p:ext uri="{BB962C8B-B14F-4D97-AF65-F5344CB8AC3E}">
        <p14:creationId xmlns:p14="http://schemas.microsoft.com/office/powerpoint/2010/main" val="15217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Testing Mobile Avanzado</a:t>
            </a:r>
          </a:p>
        </p:txBody>
      </p:sp>
      <p:pic>
        <p:nvPicPr>
          <p:cNvPr id="5" name="Marcador de contenido 4"/>
          <p:cNvPicPr>
            <a:picLocks noGrp="1"/>
          </p:cNvPicPr>
          <p:nvPr>
            <p:ph sz="half" idx="1"/>
          </p:nvPr>
        </p:nvPicPr>
        <p:blipFill>
          <a:blip r:embed="rId2"/>
          <a:stretch>
            <a:fillRect/>
          </a:stretch>
        </p:blipFill>
        <p:spPr>
          <a:xfrm>
            <a:off x="677863" y="2979371"/>
            <a:ext cx="4183062" cy="2243870"/>
          </a:xfrm>
          <a:prstGeom prst="rect">
            <a:avLst/>
          </a:prstGeom>
        </p:spPr>
      </p:pic>
      <p:sp>
        <p:nvSpPr>
          <p:cNvPr id="4" name="Marcador de contenido 3"/>
          <p:cNvSpPr>
            <a:spLocks noGrp="1"/>
          </p:cNvSpPr>
          <p:nvPr>
            <p:ph sz="half" idx="2"/>
          </p:nvPr>
        </p:nvSpPr>
        <p:spPr/>
        <p:txBody>
          <a:bodyPr/>
          <a:lstStyle/>
          <a:p>
            <a:r>
              <a:rPr lang="es-ES" dirty="0"/>
              <a:t>Precio fuera de Argentina: 250 dólares.</a:t>
            </a:r>
          </a:p>
          <a:p>
            <a:r>
              <a:rPr lang="es-ES" dirty="0"/>
              <a:t>Nivel: Avanzado</a:t>
            </a:r>
          </a:p>
          <a:p>
            <a:r>
              <a:rPr lang="es-ES" dirty="0"/>
              <a:t>El curso se divide en 8 clases de dos horas.</a:t>
            </a:r>
          </a:p>
          <a:p>
            <a:r>
              <a:rPr lang="es-ES" dirty="0"/>
              <a:t>Se darán herramientas para iOS 9, Android y generales.</a:t>
            </a:r>
          </a:p>
          <a:p>
            <a:r>
              <a:rPr lang="es-ES" dirty="0"/>
              <a:t>Es la continuación del curso anterior.</a:t>
            </a:r>
          </a:p>
        </p:txBody>
      </p:sp>
    </p:spTree>
    <p:extLst>
      <p:ext uri="{BB962C8B-B14F-4D97-AF65-F5344CB8AC3E}">
        <p14:creationId xmlns:p14="http://schemas.microsoft.com/office/powerpoint/2010/main" val="53417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Mobile Testing Tools and Concepts Tutorials</a:t>
            </a:r>
          </a:p>
        </p:txBody>
      </p:sp>
      <p:sp>
        <p:nvSpPr>
          <p:cNvPr id="4" name="Marcador de contenido 3"/>
          <p:cNvSpPr>
            <a:spLocks noGrp="1"/>
          </p:cNvSpPr>
          <p:nvPr>
            <p:ph sz="half" idx="2"/>
          </p:nvPr>
        </p:nvSpPr>
        <p:spPr/>
        <p:txBody>
          <a:bodyPr>
            <a:normAutofit lnSpcReduction="10000"/>
          </a:bodyPr>
          <a:lstStyle/>
          <a:p>
            <a:r>
              <a:rPr lang="es-ES" dirty="0"/>
              <a:t>Precio: 500$/año, 1500$ para toda la vida o packs desde 20$/mes a 2500$.</a:t>
            </a:r>
          </a:p>
          <a:p>
            <a:r>
              <a:rPr lang="es-ES" dirty="0"/>
              <a:t>Nivel: principiante</a:t>
            </a:r>
          </a:p>
          <a:p>
            <a:r>
              <a:rPr lang="es-ES" dirty="0"/>
              <a:t>El curso está en formato de vídeos de no más de 30 minutos, dividido en una introducción de dos vídeos y el resto del curso.</a:t>
            </a:r>
          </a:p>
          <a:p>
            <a:r>
              <a:rPr lang="es-ES" dirty="0"/>
              <a:t>Se aprende sobre tipos de dispositivos móviles, herramientas, mejores practicas, emuladores…</a:t>
            </a:r>
          </a:p>
          <a:p>
            <a:r>
              <a:rPr lang="es-ES" dirty="0"/>
              <a:t>Cuenta con prácticas.</a:t>
            </a:r>
          </a:p>
        </p:txBody>
      </p:sp>
      <p:pic>
        <p:nvPicPr>
          <p:cNvPr id="5" name="Marcador de contenido 4"/>
          <p:cNvPicPr>
            <a:picLocks noGrp="1"/>
          </p:cNvPicPr>
          <p:nvPr>
            <p:ph sz="half" idx="1"/>
          </p:nvPr>
        </p:nvPicPr>
        <p:blipFill>
          <a:blip r:embed="rId2"/>
          <a:stretch>
            <a:fillRect/>
          </a:stretch>
        </p:blipFill>
        <p:spPr>
          <a:xfrm>
            <a:off x="259773" y="2992582"/>
            <a:ext cx="4601152" cy="1703531"/>
          </a:xfrm>
          <a:prstGeom prst="rect">
            <a:avLst/>
          </a:prstGeom>
        </p:spPr>
      </p:pic>
    </p:spTree>
    <p:extLst>
      <p:ext uri="{BB962C8B-B14F-4D97-AF65-F5344CB8AC3E}">
        <p14:creationId xmlns:p14="http://schemas.microsoft.com/office/powerpoint/2010/main" val="322033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4.2 Cursos no gratuitos sobre Appium</a:t>
            </a:r>
          </a:p>
        </p:txBody>
      </p:sp>
    </p:spTree>
    <p:extLst>
      <p:ext uri="{BB962C8B-B14F-4D97-AF65-F5344CB8AC3E}">
        <p14:creationId xmlns:p14="http://schemas.microsoft.com/office/powerpoint/2010/main" val="186193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Appium (Selenium) Mobile Automation Testing from Scratch</a:t>
            </a:r>
            <a:endParaRPr lang="es-ES" dirty="0"/>
          </a:p>
        </p:txBody>
      </p:sp>
      <p:sp>
        <p:nvSpPr>
          <p:cNvPr id="4" name="Marcador de contenido 3"/>
          <p:cNvSpPr>
            <a:spLocks noGrp="1"/>
          </p:cNvSpPr>
          <p:nvPr>
            <p:ph sz="half" idx="2"/>
          </p:nvPr>
        </p:nvSpPr>
        <p:spPr/>
        <p:txBody>
          <a:bodyPr>
            <a:normAutofit fontScale="92500"/>
          </a:bodyPr>
          <a:lstStyle/>
          <a:p>
            <a:r>
              <a:rPr lang="es-ES" dirty="0"/>
              <a:t>Precio original: 199,99 euros.</a:t>
            </a:r>
          </a:p>
          <a:p>
            <a:r>
              <a:rPr lang="es-ES" dirty="0"/>
              <a:t>Precio actual:11,99 euros</a:t>
            </a:r>
          </a:p>
          <a:p>
            <a:r>
              <a:rPr lang="es-ES" dirty="0"/>
              <a:t>Recursos: 27 horas de vídeo, 30 artículos, 11 recursos complementarios.</a:t>
            </a:r>
          </a:p>
          <a:p>
            <a:r>
              <a:rPr lang="es-ES" dirty="0"/>
              <a:t>Acceso total vitalicio. Acceso desde móvil y televisión. Certificado final.</a:t>
            </a:r>
          </a:p>
          <a:p>
            <a:r>
              <a:rPr lang="es-ES" dirty="0"/>
              <a:t>El curso se divide en 25 temas.</a:t>
            </a:r>
          </a:p>
          <a:p>
            <a:r>
              <a:rPr lang="es-ES" dirty="0"/>
              <a:t>El curso ofrece lecciones vía online y un instructor de soporte para las dudas. El material se puede descargar.</a:t>
            </a:r>
          </a:p>
        </p:txBody>
      </p:sp>
      <p:pic>
        <p:nvPicPr>
          <p:cNvPr id="5" name="Marcador de contenido 4"/>
          <p:cNvPicPr>
            <a:picLocks noGrp="1"/>
          </p:cNvPicPr>
          <p:nvPr>
            <p:ph sz="half" idx="1"/>
          </p:nvPr>
        </p:nvPicPr>
        <p:blipFill>
          <a:blip r:embed="rId2"/>
          <a:stretch>
            <a:fillRect/>
          </a:stretch>
        </p:blipFill>
        <p:spPr>
          <a:xfrm>
            <a:off x="207818" y="2597727"/>
            <a:ext cx="4759036" cy="1901537"/>
          </a:xfrm>
          <a:prstGeom prst="rect">
            <a:avLst/>
          </a:prstGeom>
        </p:spPr>
      </p:pic>
    </p:spTree>
    <p:extLst>
      <p:ext uri="{BB962C8B-B14F-4D97-AF65-F5344CB8AC3E}">
        <p14:creationId xmlns:p14="http://schemas.microsoft.com/office/powerpoint/2010/main" val="2696190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b="1" dirty="0"/>
              <a:t> </a:t>
            </a:r>
            <a:r>
              <a:rPr lang="en-US" b="1" dirty="0"/>
              <a:t>Mobile Rest Automation: Appium, Cucumber and Ruby</a:t>
            </a:r>
            <a:br>
              <a:rPr lang="es-ES" b="1" dirty="0"/>
            </a:br>
            <a:endParaRPr lang="es-ES" dirty="0"/>
          </a:p>
        </p:txBody>
      </p:sp>
      <p:sp>
        <p:nvSpPr>
          <p:cNvPr id="4" name="Marcador de contenido 3"/>
          <p:cNvSpPr>
            <a:spLocks noGrp="1"/>
          </p:cNvSpPr>
          <p:nvPr>
            <p:ph sz="half" idx="2"/>
          </p:nvPr>
        </p:nvSpPr>
        <p:spPr/>
        <p:txBody>
          <a:bodyPr>
            <a:normAutofit lnSpcReduction="10000"/>
          </a:bodyPr>
          <a:lstStyle/>
          <a:p>
            <a:r>
              <a:rPr lang="es-ES" dirty="0"/>
              <a:t>Precio original: 199,99 euros.</a:t>
            </a:r>
          </a:p>
          <a:p>
            <a:r>
              <a:rPr lang="es-ES" dirty="0"/>
              <a:t>Precio actual:11,99 euros</a:t>
            </a:r>
          </a:p>
          <a:p>
            <a:r>
              <a:rPr lang="es-ES" dirty="0"/>
              <a:t>Recursos: 6 horas de vídeo, 37 recursos complementarios.</a:t>
            </a:r>
          </a:p>
          <a:p>
            <a:r>
              <a:rPr lang="es-ES" dirty="0"/>
              <a:t>Acceso total vitalicio. Acceso desde móvil y televisión. Certificado final.</a:t>
            </a:r>
          </a:p>
          <a:p>
            <a:r>
              <a:rPr lang="es-ES" dirty="0"/>
              <a:t>Se aprenderá a usar la framework de Appium con Android, a identificar elementos y como usar los gestos de Appium. También se aprenderá sobre Cucumber y Ruby.</a:t>
            </a:r>
          </a:p>
          <a:p>
            <a:endParaRPr lang="es-ES" dirty="0"/>
          </a:p>
        </p:txBody>
      </p:sp>
      <p:pic>
        <p:nvPicPr>
          <p:cNvPr id="5" name="Marcador de contenido 4"/>
          <p:cNvPicPr>
            <a:picLocks noGrp="1"/>
          </p:cNvPicPr>
          <p:nvPr>
            <p:ph sz="half" idx="1"/>
          </p:nvPr>
        </p:nvPicPr>
        <p:blipFill>
          <a:blip r:embed="rId2"/>
          <a:stretch>
            <a:fillRect/>
          </a:stretch>
        </p:blipFill>
        <p:spPr>
          <a:xfrm>
            <a:off x="166255" y="2919846"/>
            <a:ext cx="4694670" cy="1649508"/>
          </a:xfrm>
          <a:prstGeom prst="rect">
            <a:avLst/>
          </a:prstGeom>
        </p:spPr>
      </p:pic>
    </p:spTree>
    <p:extLst>
      <p:ext uri="{BB962C8B-B14F-4D97-AF65-F5344CB8AC3E}">
        <p14:creationId xmlns:p14="http://schemas.microsoft.com/office/powerpoint/2010/main" val="380653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id="{90A61547-2555-4DE2-A37F-A53E5491744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Gráfico 3" descr="Calendario diario">
            <a:extLst>
              <a:ext uri="{FF2B5EF4-FFF2-40B4-BE49-F238E27FC236}">
                <a16:creationId xmlns:a16="http://schemas.microsoft.com/office/drawing/2014/main" id="{6BDF2687-AB97-4476-A45F-30B787709E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600000">
            <a:off x="6165711" y="3552488"/>
            <a:ext cx="2488873" cy="2488873"/>
          </a:xfrm>
          <a:prstGeom prst="rect">
            <a:avLst/>
          </a:prstGeom>
        </p:spPr>
      </p:pic>
      <p:pic>
        <p:nvPicPr>
          <p:cNvPr id="6" name="Gráfico 5" descr="Reunión">
            <a:extLst>
              <a:ext uri="{FF2B5EF4-FFF2-40B4-BE49-F238E27FC236}">
                <a16:creationId xmlns:a16="http://schemas.microsoft.com/office/drawing/2014/main" id="{360C47DD-6670-4593-A54C-197E9DD084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4979" y="835015"/>
            <a:ext cx="2488873" cy="2488873"/>
          </a:xfrm>
          <a:prstGeom prst="rect">
            <a:avLst/>
          </a:prstGeom>
        </p:spPr>
      </p:pic>
      <p:sp>
        <p:nvSpPr>
          <p:cNvPr id="2" name="Título 1">
            <a:extLst>
              <a:ext uri="{FF2B5EF4-FFF2-40B4-BE49-F238E27FC236}">
                <a16:creationId xmlns:a16="http://schemas.microsoft.com/office/drawing/2014/main" id="{4B8AA189-9632-4632-ABD9-39B15D51B4B1}"/>
              </a:ext>
            </a:extLst>
          </p:cNvPr>
          <p:cNvSpPr>
            <a:spLocks noGrp="1"/>
          </p:cNvSpPr>
          <p:nvPr>
            <p:ph type="title"/>
          </p:nvPr>
        </p:nvSpPr>
        <p:spPr>
          <a:xfrm>
            <a:off x="890423" y="1722427"/>
            <a:ext cx="4410720" cy="2328409"/>
          </a:xfrm>
        </p:spPr>
        <p:txBody>
          <a:bodyPr vert="horz" lIns="91440" tIns="45720" rIns="91440" bIns="45720" rtlCol="0" anchor="b">
            <a:normAutofit/>
          </a:bodyPr>
          <a:lstStyle/>
          <a:p>
            <a:r>
              <a:rPr lang="en-US" sz="5400" dirty="0"/>
              <a:t>1. </a:t>
            </a:r>
            <a:r>
              <a:rPr lang="es-ES" sz="5400" dirty="0"/>
              <a:t>Autores</a:t>
            </a:r>
            <a:r>
              <a:rPr lang="en-US" sz="5400" dirty="0"/>
              <a:t> y </a:t>
            </a:r>
            <a:r>
              <a:rPr lang="es-ES" sz="5400" dirty="0"/>
              <a:t>planificación</a:t>
            </a:r>
            <a:r>
              <a:rPr lang="en-US" sz="5400" dirty="0"/>
              <a:t> </a:t>
            </a:r>
          </a:p>
        </p:txBody>
      </p:sp>
    </p:spTree>
    <p:extLst>
      <p:ext uri="{BB962C8B-B14F-4D97-AF65-F5344CB8AC3E}">
        <p14:creationId xmlns:p14="http://schemas.microsoft.com/office/powerpoint/2010/main" val="800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Complete Appium from beginners to Advanced</a:t>
            </a:r>
            <a:endParaRPr lang="es-ES" dirty="0"/>
          </a:p>
        </p:txBody>
      </p:sp>
      <p:sp>
        <p:nvSpPr>
          <p:cNvPr id="4" name="Marcador de contenido 3"/>
          <p:cNvSpPr>
            <a:spLocks noGrp="1"/>
          </p:cNvSpPr>
          <p:nvPr>
            <p:ph sz="half" idx="2"/>
          </p:nvPr>
        </p:nvSpPr>
        <p:spPr/>
        <p:txBody>
          <a:bodyPr>
            <a:normAutofit fontScale="92500" lnSpcReduction="10000"/>
          </a:bodyPr>
          <a:lstStyle/>
          <a:p>
            <a:r>
              <a:rPr lang="es-ES" dirty="0"/>
              <a:t>Precio original: 49,99 euros.</a:t>
            </a:r>
          </a:p>
          <a:p>
            <a:r>
              <a:rPr lang="es-ES" dirty="0"/>
              <a:t>Precio actual:11,99 euros</a:t>
            </a:r>
          </a:p>
          <a:p>
            <a:r>
              <a:rPr lang="es-ES" dirty="0"/>
              <a:t>Recursos: 13 horas de vídeo, 31rtículos, 2 recursos complementarios.</a:t>
            </a:r>
          </a:p>
          <a:p>
            <a:r>
              <a:rPr lang="es-ES" dirty="0"/>
              <a:t>Acceso total vitalicio. Acceso desde móvil y televisión. Certificado final.</a:t>
            </a:r>
          </a:p>
          <a:p>
            <a:r>
              <a:rPr lang="es-ES" dirty="0"/>
              <a:t>Se aprenderá a automatizar aplicaciones móviles en iOS y Android, implementar una framework desde cero y manejar Appium.</a:t>
            </a:r>
          </a:p>
          <a:p>
            <a:r>
              <a:rPr lang="es-ES" dirty="0"/>
              <a:t>El curso requiere a dispositivos con Android e iOS para probar el código.</a:t>
            </a:r>
          </a:p>
        </p:txBody>
      </p:sp>
      <p:pic>
        <p:nvPicPr>
          <p:cNvPr id="5" name="Marcador de contenido 4"/>
          <p:cNvPicPr>
            <a:picLocks noGrp="1"/>
          </p:cNvPicPr>
          <p:nvPr>
            <p:ph sz="half" idx="1"/>
          </p:nvPr>
        </p:nvPicPr>
        <p:blipFill>
          <a:blip r:embed="rId2"/>
          <a:stretch>
            <a:fillRect/>
          </a:stretch>
        </p:blipFill>
        <p:spPr>
          <a:xfrm>
            <a:off x="135082" y="2982191"/>
            <a:ext cx="4725843" cy="1699424"/>
          </a:xfrm>
          <a:prstGeom prst="rect">
            <a:avLst/>
          </a:prstGeom>
        </p:spPr>
      </p:pic>
    </p:spTree>
    <p:extLst>
      <p:ext uri="{BB962C8B-B14F-4D97-AF65-F5344CB8AC3E}">
        <p14:creationId xmlns:p14="http://schemas.microsoft.com/office/powerpoint/2010/main" val="171552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4.3 Cursos no gratuitos sobre Espresso</a:t>
            </a:r>
          </a:p>
        </p:txBody>
      </p:sp>
    </p:spTree>
    <p:extLst>
      <p:ext uri="{BB962C8B-B14F-4D97-AF65-F5344CB8AC3E}">
        <p14:creationId xmlns:p14="http://schemas.microsoft.com/office/powerpoint/2010/main" val="2119691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Android UI Test: Espresso Fundamentals</a:t>
            </a:r>
          </a:p>
        </p:txBody>
      </p:sp>
      <p:sp>
        <p:nvSpPr>
          <p:cNvPr id="4" name="Marcador de contenido 3"/>
          <p:cNvSpPr>
            <a:spLocks noGrp="1"/>
          </p:cNvSpPr>
          <p:nvPr>
            <p:ph sz="half" idx="2"/>
          </p:nvPr>
        </p:nvSpPr>
        <p:spPr/>
        <p:txBody>
          <a:bodyPr/>
          <a:lstStyle/>
          <a:p>
            <a:r>
              <a:rPr lang="es-ES" dirty="0"/>
              <a:t>Precio: 29$/mes o 299$/año. Packs de empresa por 499$ o 699$ por usuario.</a:t>
            </a:r>
          </a:p>
          <a:p>
            <a:r>
              <a:rPr lang="es-ES" dirty="0"/>
              <a:t>Se incluyen ejercicios, apps, canales, etc.</a:t>
            </a:r>
          </a:p>
          <a:p>
            <a:r>
              <a:rPr lang="es-ES" dirty="0"/>
              <a:t>Se aprenderá los fundamentos de la escritura de Android UI usando Espresso. Se verán acciones y combinaciones más comunes, aserciones y otras herramientas útiles.</a:t>
            </a:r>
          </a:p>
        </p:txBody>
      </p:sp>
      <p:pic>
        <p:nvPicPr>
          <p:cNvPr id="5" name="Marcador de contenido 4"/>
          <p:cNvPicPr>
            <a:picLocks noGrp="1"/>
          </p:cNvPicPr>
          <p:nvPr>
            <p:ph sz="half" idx="1"/>
          </p:nvPr>
        </p:nvPicPr>
        <p:blipFill>
          <a:blip r:embed="rId2"/>
          <a:stretch>
            <a:fillRect/>
          </a:stretch>
        </p:blipFill>
        <p:spPr>
          <a:xfrm>
            <a:off x="176645" y="2296391"/>
            <a:ext cx="4684280" cy="2972885"/>
          </a:xfrm>
          <a:prstGeom prst="rect">
            <a:avLst/>
          </a:prstGeom>
        </p:spPr>
      </p:pic>
    </p:spTree>
    <p:extLst>
      <p:ext uri="{BB962C8B-B14F-4D97-AF65-F5344CB8AC3E}">
        <p14:creationId xmlns:p14="http://schemas.microsoft.com/office/powerpoint/2010/main" val="1498655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UI Testing with Espresso</a:t>
            </a:r>
            <a:endParaRPr lang="es-ES" dirty="0"/>
          </a:p>
        </p:txBody>
      </p:sp>
      <p:sp>
        <p:nvSpPr>
          <p:cNvPr id="4" name="Marcador de contenido 3"/>
          <p:cNvSpPr>
            <a:spLocks noGrp="1"/>
          </p:cNvSpPr>
          <p:nvPr>
            <p:ph sz="half" idx="2"/>
          </p:nvPr>
        </p:nvSpPr>
        <p:spPr/>
        <p:txBody>
          <a:bodyPr/>
          <a:lstStyle/>
          <a:p>
            <a:r>
              <a:rPr lang="es-ES" dirty="0"/>
              <a:t>Precio: 29$/mes, 69$/trimestre, 179$/año, 299$/mes por 10 usuarios.</a:t>
            </a:r>
          </a:p>
          <a:p>
            <a:r>
              <a:rPr lang="es-ES" dirty="0"/>
              <a:t>El curso se divide en 5 lecciones, una introducción y el temario.</a:t>
            </a:r>
          </a:p>
          <a:p>
            <a:r>
              <a:rPr lang="es-ES" dirty="0"/>
              <a:t>El curso dura un total de una hora y diez minutos en vídeo.</a:t>
            </a:r>
          </a:p>
          <a:p>
            <a:r>
              <a:rPr lang="es-ES" dirty="0"/>
              <a:t>Se simularan acciones de una vista de datos y se aprenderá a manejar ViewMatchers, ViewAssetions y otros.</a:t>
            </a:r>
          </a:p>
        </p:txBody>
      </p:sp>
      <p:pic>
        <p:nvPicPr>
          <p:cNvPr id="5" name="Marcador de contenido 4"/>
          <p:cNvPicPr>
            <a:picLocks noGrp="1"/>
          </p:cNvPicPr>
          <p:nvPr>
            <p:ph sz="half" idx="1"/>
          </p:nvPr>
        </p:nvPicPr>
        <p:blipFill>
          <a:blip r:embed="rId2"/>
          <a:stretch>
            <a:fillRect/>
          </a:stretch>
        </p:blipFill>
        <p:spPr>
          <a:xfrm>
            <a:off x="677863" y="3062245"/>
            <a:ext cx="4183062" cy="2078123"/>
          </a:xfrm>
          <a:prstGeom prst="rect">
            <a:avLst/>
          </a:prstGeom>
        </p:spPr>
      </p:pic>
    </p:spTree>
    <p:extLst>
      <p:ext uri="{BB962C8B-B14F-4D97-AF65-F5344CB8AC3E}">
        <p14:creationId xmlns:p14="http://schemas.microsoft.com/office/powerpoint/2010/main" val="350272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Create test with the Espresso Test Recorder</a:t>
            </a:r>
            <a:endParaRPr lang="es-ES" dirty="0"/>
          </a:p>
        </p:txBody>
      </p:sp>
      <p:sp>
        <p:nvSpPr>
          <p:cNvPr id="4" name="Marcador de contenido 3"/>
          <p:cNvSpPr>
            <a:spLocks noGrp="1"/>
          </p:cNvSpPr>
          <p:nvPr>
            <p:ph sz="half" idx="2"/>
          </p:nvPr>
        </p:nvSpPr>
        <p:spPr/>
        <p:txBody>
          <a:bodyPr/>
          <a:lstStyle/>
          <a:p>
            <a:r>
              <a:rPr lang="es-ES" dirty="0"/>
              <a:t>Precio: 15$/mes usuario básico, 25$/mes Premium.</a:t>
            </a:r>
          </a:p>
          <a:p>
            <a:r>
              <a:rPr lang="es-ES" dirty="0"/>
              <a:t>Nivel: principiante.</a:t>
            </a:r>
          </a:p>
          <a:p>
            <a:r>
              <a:rPr lang="es-ES" dirty="0"/>
              <a:t>Vídeo de 7 minutos más ejercicios.</a:t>
            </a:r>
          </a:p>
          <a:p>
            <a:r>
              <a:rPr lang="es-ES" dirty="0"/>
              <a:t>El curso pone a disposición de los usuarios una transcripción del vídeo, un FAQ, archivos de ejercicios y disponibilidad offline.</a:t>
            </a:r>
          </a:p>
        </p:txBody>
      </p:sp>
      <p:pic>
        <p:nvPicPr>
          <p:cNvPr id="5" name="Marcador de contenido 4"/>
          <p:cNvPicPr>
            <a:picLocks noGrp="1"/>
          </p:cNvPicPr>
          <p:nvPr>
            <p:ph sz="half" idx="1"/>
          </p:nvPr>
        </p:nvPicPr>
        <p:blipFill>
          <a:blip r:embed="rId2"/>
          <a:stretch>
            <a:fillRect/>
          </a:stretch>
        </p:blipFill>
        <p:spPr>
          <a:xfrm>
            <a:off x="677863" y="2592397"/>
            <a:ext cx="4183062" cy="3017818"/>
          </a:xfrm>
          <a:prstGeom prst="rect">
            <a:avLst/>
          </a:prstGeom>
        </p:spPr>
      </p:pic>
    </p:spTree>
    <p:extLst>
      <p:ext uri="{BB962C8B-B14F-4D97-AF65-F5344CB8AC3E}">
        <p14:creationId xmlns:p14="http://schemas.microsoft.com/office/powerpoint/2010/main" val="3913459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5. Fuentes de información</a:t>
            </a:r>
          </a:p>
        </p:txBody>
      </p:sp>
      <p:sp>
        <p:nvSpPr>
          <p:cNvPr id="3" name="Subtítulo 2"/>
          <p:cNvSpPr>
            <a:spLocks noGrp="1"/>
          </p:cNvSpPr>
          <p:nvPr>
            <p:ph type="subTitle" idx="1"/>
          </p:nvPr>
        </p:nvSpPr>
        <p:spPr/>
        <p:txBody>
          <a:bodyPr/>
          <a:lstStyle/>
          <a:p>
            <a:r>
              <a:rPr lang="es-ES" dirty="0"/>
              <a:t>Cursos gratuitos</a:t>
            </a:r>
          </a:p>
        </p:txBody>
      </p:sp>
    </p:spTree>
    <p:extLst>
      <p:ext uri="{BB962C8B-B14F-4D97-AF65-F5344CB8AC3E}">
        <p14:creationId xmlns:p14="http://schemas.microsoft.com/office/powerpoint/2010/main" val="2316004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199" y="0"/>
            <a:ext cx="7692887" cy="1417638"/>
          </a:xfrm>
        </p:spPr>
        <p:txBody>
          <a:bodyPr>
            <a:normAutofit fontScale="90000"/>
          </a:bodyPr>
          <a:lstStyle/>
          <a:p>
            <a:br>
              <a:rPr lang="es-ES" dirty="0"/>
            </a:br>
            <a:r>
              <a:rPr lang="es-ES" dirty="0"/>
              <a:t>5.1 Cursos Gratuitos Mobile Testing Tools</a:t>
            </a:r>
            <a:br>
              <a:rPr lang="es-ES" dirty="0"/>
            </a:br>
            <a:endParaRPr lang="es-ES" dirty="0"/>
          </a:p>
        </p:txBody>
      </p:sp>
      <p:pic>
        <p:nvPicPr>
          <p:cNvPr id="6" name="3 Imagen" descr="Captura.PNG"/>
          <p:cNvPicPr/>
          <p:nvPr/>
        </p:nvPicPr>
        <p:blipFill>
          <a:blip r:embed="rId2" cstate="print"/>
          <a:stretch>
            <a:fillRect/>
          </a:stretch>
        </p:blipFill>
        <p:spPr>
          <a:xfrm>
            <a:off x="7562957" y="2689847"/>
            <a:ext cx="4447074" cy="2071702"/>
          </a:xfrm>
          <a:prstGeom prst="rect">
            <a:avLst/>
          </a:prstGeom>
          <a:ln>
            <a:noFill/>
          </a:ln>
          <a:effectLst>
            <a:outerShdw blurRad="292100" dist="139700" dir="2700000" algn="tl" rotWithShape="0">
              <a:srgbClr val="333333">
                <a:alpha val="65000"/>
              </a:srgbClr>
            </a:outerShdw>
          </a:effectLst>
        </p:spPr>
      </p:pic>
      <p:sp>
        <p:nvSpPr>
          <p:cNvPr id="10242" name="Rectangle 2"/>
          <p:cNvSpPr>
            <a:spLocks noChangeArrowheads="1"/>
          </p:cNvSpPr>
          <p:nvPr/>
        </p:nvSpPr>
        <p:spPr bwMode="auto">
          <a:xfrm>
            <a:off x="1981200" y="1417638"/>
            <a:ext cx="5152570" cy="47705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defTabSz="914400" fontAlgn="base">
              <a:spcBef>
                <a:spcPct val="0"/>
              </a:spcBef>
              <a:spcAft>
                <a:spcPct val="0"/>
              </a:spcAft>
            </a:pPr>
            <a:r>
              <a:rPr lang="es-ES" sz="1600" dirty="0">
                <a:solidFill>
                  <a:srgbClr val="000000"/>
                </a:solidFill>
                <a:latin typeface="+mj-lt"/>
                <a:ea typeface="Times New Roman" pitchFamily="18" charset="0"/>
                <a:cs typeface="Arial" pitchFamily="34" charset="0"/>
              </a:rPr>
              <a:t>Aprendes : </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Desarrollar scripts y pruebas automatizadas.</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Crear pruebas mantenibles, legibles y confiables.</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Aprender el uso correcto de una gran cantidad de herramientas disponibles.</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Construir una estrategia de automatización de pruebas.</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Colaborar entre desarrolladores y testers para una efectiva implementación.</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Principios y patrones de diseño de software que incrementan la testeabilidad.</a:t>
            </a:r>
            <a:endParaRPr lang="es-ES" sz="1600" dirty="0">
              <a:latin typeface="+mj-lt"/>
              <a:cs typeface="Arial" pitchFamily="34" charset="0"/>
            </a:endParaRPr>
          </a:p>
          <a:p>
            <a:pPr algn="just" defTabSz="914400" eaLnBrk="0" fontAlgn="base" hangingPunct="0">
              <a:spcBef>
                <a:spcPct val="0"/>
              </a:spcBef>
              <a:spcAft>
                <a:spcPct val="0"/>
              </a:spcAft>
            </a:pPr>
            <a:r>
              <a:rPr lang="es-ES" sz="1600" dirty="0">
                <a:solidFill>
                  <a:srgbClr val="000000"/>
                </a:solidFill>
                <a:latin typeface="+mj-lt"/>
                <a:ea typeface="Times New Roman" pitchFamily="18" charset="0"/>
                <a:cs typeface="Arial" pitchFamily="34" charset="0"/>
              </a:rPr>
              <a:t>Obtienes: </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Experiencia de primera mano en la implementación de pruebas automatizadas.</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1 hora de consultoría gratuita para el equipo o empresa de cada uno de los asistentes</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Certificado de asistencia.</a:t>
            </a:r>
            <a:endParaRPr lang="es-ES" sz="1600" dirty="0">
              <a:latin typeface="+mj-lt"/>
              <a:cs typeface="Arial" pitchFamily="34" charset="0"/>
            </a:endParaRPr>
          </a:p>
          <a:p>
            <a:pPr algn="just" defTabSz="914400" eaLnBrk="0" fontAlgn="base" hangingPunct="0">
              <a:spcBef>
                <a:spcPct val="0"/>
              </a:spcBef>
              <a:spcAft>
                <a:spcPct val="0"/>
              </a:spcAft>
              <a:buFontTx/>
              <a:buChar char="•"/>
            </a:pPr>
            <a:r>
              <a:rPr lang="es-ES" sz="1600" dirty="0">
                <a:solidFill>
                  <a:srgbClr val="000000"/>
                </a:solidFill>
                <a:latin typeface="+mj-lt"/>
                <a:ea typeface="Times New Roman" pitchFamily="18" charset="0"/>
                <a:cs typeface="Arial" pitchFamily="34" charset="0"/>
              </a:rPr>
              <a:t>Material digital e impreso de referencia para utilizar durante y luego del curso.</a:t>
            </a:r>
            <a:endParaRPr lang="es-ES" sz="1600" dirty="0">
              <a:latin typeface="+mj-lt"/>
              <a:cs typeface="Arial" pitchFamily="34" charset="0"/>
            </a:endParaRPr>
          </a:p>
        </p:txBody>
      </p:sp>
    </p:spTree>
    <p:extLst>
      <p:ext uri="{BB962C8B-B14F-4D97-AF65-F5344CB8AC3E}">
        <p14:creationId xmlns:p14="http://schemas.microsoft.com/office/powerpoint/2010/main" val="157677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Android UI Test: Espresso Fundamentals</a:t>
            </a:r>
          </a:p>
        </p:txBody>
      </p:sp>
      <p:sp>
        <p:nvSpPr>
          <p:cNvPr id="4" name="Marcador de contenido 3"/>
          <p:cNvSpPr>
            <a:spLocks noGrp="1"/>
          </p:cNvSpPr>
          <p:nvPr>
            <p:ph sz="half" idx="2"/>
          </p:nvPr>
        </p:nvSpPr>
        <p:spPr/>
        <p:txBody>
          <a:bodyPr/>
          <a:lstStyle/>
          <a:p>
            <a:r>
              <a:rPr lang="es-ES" dirty="0"/>
              <a:t>Precio: 29$/mes o 299$/año. Packs de empresa por 499$ o 699$ por usuario.</a:t>
            </a:r>
          </a:p>
          <a:p>
            <a:r>
              <a:rPr lang="es-ES" dirty="0"/>
              <a:t>Se incluyen ejercicios, apps, canales, etc.</a:t>
            </a:r>
          </a:p>
          <a:p>
            <a:r>
              <a:rPr lang="es-ES" dirty="0"/>
              <a:t>Se aprenderá los fundamentos de la escritura de Android UI usando Espresso. Se verán acciones y combinaciones más comunes, aserciones y otras herramientas útiles.</a:t>
            </a:r>
          </a:p>
        </p:txBody>
      </p:sp>
      <p:pic>
        <p:nvPicPr>
          <p:cNvPr id="5" name="Marcador de contenido 4"/>
          <p:cNvPicPr>
            <a:picLocks noGrp="1"/>
          </p:cNvPicPr>
          <p:nvPr>
            <p:ph sz="half" idx="1"/>
          </p:nvPr>
        </p:nvPicPr>
        <p:blipFill>
          <a:blip r:embed="rId2"/>
          <a:stretch>
            <a:fillRect/>
          </a:stretch>
        </p:blipFill>
        <p:spPr>
          <a:xfrm>
            <a:off x="176645" y="2296391"/>
            <a:ext cx="4684280" cy="2972885"/>
          </a:xfrm>
          <a:prstGeom prst="rect">
            <a:avLst/>
          </a:prstGeom>
        </p:spPr>
      </p:pic>
    </p:spTree>
    <p:extLst>
      <p:ext uri="{BB962C8B-B14F-4D97-AF65-F5344CB8AC3E}">
        <p14:creationId xmlns:p14="http://schemas.microsoft.com/office/powerpoint/2010/main" val="4142028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5.2 Cursos gratuitos sobre Appium</a:t>
            </a:r>
          </a:p>
        </p:txBody>
      </p:sp>
    </p:spTree>
    <p:extLst>
      <p:ext uri="{BB962C8B-B14F-4D97-AF65-F5344CB8AC3E}">
        <p14:creationId xmlns:p14="http://schemas.microsoft.com/office/powerpoint/2010/main" val="384561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52596" y="214290"/>
            <a:ext cx="8229600" cy="1143000"/>
          </a:xfrm>
        </p:spPr>
        <p:txBody>
          <a:bodyPr>
            <a:normAutofit/>
          </a:bodyPr>
          <a:lstStyle/>
          <a:p>
            <a:r>
              <a:rPr lang="es-ES" dirty="0"/>
              <a:t>5.2 Cursos Gratuitos Appium</a:t>
            </a:r>
          </a:p>
        </p:txBody>
      </p:sp>
      <p:sp>
        <p:nvSpPr>
          <p:cNvPr id="15362"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pic>
        <p:nvPicPr>
          <p:cNvPr id="15361" name="1 Imagen" descr="Captura.PNG"/>
          <p:cNvPicPr>
            <a:picLocks noChangeAspect="1" noChangeArrowheads="1"/>
          </p:cNvPicPr>
          <p:nvPr/>
        </p:nvPicPr>
        <p:blipFill>
          <a:blip r:embed="rId2"/>
          <a:srcRect/>
          <a:stretch>
            <a:fillRect/>
          </a:stretch>
        </p:blipFill>
        <p:spPr bwMode="auto">
          <a:xfrm>
            <a:off x="1490145" y="1007687"/>
            <a:ext cx="3786214" cy="2247900"/>
          </a:xfrm>
          <a:prstGeom prst="rect">
            <a:avLst/>
          </a:prstGeom>
          <a:ln>
            <a:noFill/>
          </a:ln>
          <a:effectLst>
            <a:outerShdw blurRad="292100" dist="139700" dir="2700000" algn="tl" rotWithShape="0">
              <a:srgbClr val="333333">
                <a:alpha val="65000"/>
              </a:srgbClr>
            </a:outerShdw>
          </a:effectLst>
        </p:spPr>
      </p:pic>
      <p:sp>
        <p:nvSpPr>
          <p:cNvPr id="15363" name="Rectangle 3"/>
          <p:cNvSpPr>
            <a:spLocks noChangeArrowheads="1"/>
          </p:cNvSpPr>
          <p:nvPr/>
        </p:nvSpPr>
        <p:spPr bwMode="auto">
          <a:xfrm>
            <a:off x="1490145" y="3570414"/>
            <a:ext cx="395864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defTabSz="914400" fontAlgn="base">
              <a:spcBef>
                <a:spcPct val="0"/>
              </a:spcBef>
              <a:spcAft>
                <a:spcPct val="0"/>
              </a:spcAft>
            </a:pPr>
            <a:r>
              <a:rPr lang="es-ES" dirty="0">
                <a:solidFill>
                  <a:srgbClr val="000000"/>
                </a:solidFill>
                <a:latin typeface="+mj-lt"/>
                <a:ea typeface="Times New Roman" pitchFamily="18" charset="0"/>
                <a:cs typeface="Arial" pitchFamily="34" charset="0"/>
              </a:rPr>
              <a:t>En el siguiente curso que podemos inscribirnos de manera gratuita podemos ver todos los contenidos del curso que se darían. El pequeño problema de este curso es que solo se trataría de 16 horas para la realización del curso que se darían en muy pocas sesiones.</a:t>
            </a:r>
            <a:endParaRPr lang="es-ES" dirty="0">
              <a:latin typeface="+mj-lt"/>
              <a:cs typeface="Arial" pitchFamily="34" charset="0"/>
            </a:endParaRPr>
          </a:p>
        </p:txBody>
      </p:sp>
      <p:pic>
        <p:nvPicPr>
          <p:cNvPr id="9" name="0 Imagen" descr="Captura.PNG"/>
          <p:cNvPicPr/>
          <p:nvPr/>
        </p:nvPicPr>
        <p:blipFill>
          <a:blip r:embed="rId3" cstate="print"/>
          <a:stretch>
            <a:fillRect/>
          </a:stretch>
        </p:blipFill>
        <p:spPr>
          <a:xfrm>
            <a:off x="6310314" y="946513"/>
            <a:ext cx="3714776" cy="2370248"/>
          </a:xfrm>
          <a:prstGeom prst="rect">
            <a:avLst/>
          </a:prstGeom>
          <a:ln>
            <a:noFill/>
          </a:ln>
          <a:effectLst>
            <a:outerShdw blurRad="292100" dist="139700" dir="2700000" algn="tl" rotWithShape="0">
              <a:srgbClr val="333333">
                <a:alpha val="65000"/>
              </a:srgbClr>
            </a:outerShdw>
          </a:effectLst>
        </p:spPr>
      </p:pic>
      <p:sp>
        <p:nvSpPr>
          <p:cNvPr id="15364" name="Rectangle 4"/>
          <p:cNvSpPr>
            <a:spLocks noChangeArrowheads="1"/>
          </p:cNvSpPr>
          <p:nvPr/>
        </p:nvSpPr>
        <p:spPr bwMode="auto">
          <a:xfrm>
            <a:off x="5953124" y="3570414"/>
            <a:ext cx="4429156"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defTabSz="914400" fontAlgn="base">
              <a:spcBef>
                <a:spcPct val="0"/>
              </a:spcBef>
              <a:spcAft>
                <a:spcPct val="0"/>
              </a:spcAft>
            </a:pPr>
            <a:r>
              <a:rPr lang="es-ES" dirty="0">
                <a:latin typeface="+mj-lt"/>
                <a:ea typeface="Times New Roman" pitchFamily="18" charset="0"/>
                <a:cs typeface="Calibri" pitchFamily="34" charset="0"/>
              </a:rPr>
              <a:t>Aquí como podemos ver podemos realizar el curso Appium gratuito . El curso además incluye: </a:t>
            </a:r>
            <a:endParaRPr lang="es-ES" dirty="0">
              <a:latin typeface="+mj-lt"/>
              <a:cs typeface="Arial" pitchFamily="34" charset="0"/>
            </a:endParaRPr>
          </a:p>
          <a:p>
            <a:pPr algn="just" defTabSz="914400" eaLnBrk="0" fontAlgn="base" hangingPunct="0">
              <a:spcBef>
                <a:spcPct val="0"/>
              </a:spcBef>
              <a:spcAft>
                <a:spcPct val="0"/>
              </a:spcAft>
              <a:buFontTx/>
              <a:buChar char="•"/>
            </a:pPr>
            <a:r>
              <a:rPr lang="es-ES" dirty="0">
                <a:latin typeface="+mj-lt"/>
                <a:ea typeface="Times New Roman" pitchFamily="18" charset="0"/>
                <a:cs typeface="Calibri" pitchFamily="34" charset="0"/>
              </a:rPr>
              <a:t>1 hora de vídeo bajo demanda</a:t>
            </a:r>
            <a:endParaRPr lang="es-ES" dirty="0">
              <a:latin typeface="+mj-lt"/>
              <a:ea typeface="Calibri" pitchFamily="34" charset="0"/>
              <a:cs typeface="Arial" pitchFamily="34" charset="0"/>
            </a:endParaRPr>
          </a:p>
          <a:p>
            <a:pPr algn="just" defTabSz="914400" eaLnBrk="0" fontAlgn="base" hangingPunct="0">
              <a:spcBef>
                <a:spcPct val="0"/>
              </a:spcBef>
              <a:spcAft>
                <a:spcPct val="0"/>
              </a:spcAft>
              <a:buFontTx/>
              <a:buChar char="•"/>
            </a:pPr>
            <a:r>
              <a:rPr lang="es-ES" dirty="0">
                <a:latin typeface="+mj-lt"/>
                <a:ea typeface="Times New Roman" pitchFamily="18" charset="0"/>
                <a:cs typeface="Calibri" pitchFamily="34" charset="0"/>
              </a:rPr>
              <a:t>Acceso de por vida</a:t>
            </a:r>
            <a:endParaRPr lang="es-ES" dirty="0">
              <a:latin typeface="+mj-lt"/>
              <a:ea typeface="Calibri" pitchFamily="34" charset="0"/>
              <a:cs typeface="Arial" pitchFamily="34" charset="0"/>
            </a:endParaRPr>
          </a:p>
          <a:p>
            <a:pPr algn="just" defTabSz="914400" eaLnBrk="0" fontAlgn="base" hangingPunct="0">
              <a:spcBef>
                <a:spcPct val="0"/>
              </a:spcBef>
              <a:spcAft>
                <a:spcPct val="0"/>
              </a:spcAft>
              <a:buFontTx/>
              <a:buChar char="•"/>
            </a:pPr>
            <a:r>
              <a:rPr lang="es-ES" dirty="0">
                <a:latin typeface="+mj-lt"/>
                <a:ea typeface="Times New Roman" pitchFamily="18" charset="0"/>
                <a:cs typeface="Calibri" pitchFamily="34" charset="0"/>
              </a:rPr>
              <a:t>Acceso en dispositivos móviles y TV</a:t>
            </a:r>
            <a:endParaRPr lang="es-ES" dirty="0">
              <a:latin typeface="+mj-lt"/>
              <a:ea typeface="Calibri" pitchFamily="34" charset="0"/>
              <a:cs typeface="Arial" pitchFamily="34" charset="0"/>
            </a:endParaRPr>
          </a:p>
          <a:p>
            <a:pPr algn="just" defTabSz="914400" eaLnBrk="0" fontAlgn="base" hangingPunct="0">
              <a:spcBef>
                <a:spcPct val="0"/>
              </a:spcBef>
              <a:spcAft>
                <a:spcPct val="0"/>
              </a:spcAft>
              <a:buFontTx/>
              <a:buChar char="•"/>
            </a:pPr>
            <a:r>
              <a:rPr lang="es-ES" dirty="0">
                <a:latin typeface="+mj-lt"/>
                <a:ea typeface="Times New Roman" pitchFamily="18" charset="0"/>
                <a:cs typeface="Calibri" pitchFamily="34" charset="0"/>
              </a:rPr>
              <a:t>Certificado de finalización</a:t>
            </a:r>
            <a:endParaRPr lang="es-ES" dirty="0">
              <a:latin typeface="+mj-lt"/>
              <a:cs typeface="Arial" pitchFamily="34" charset="0"/>
            </a:endParaRPr>
          </a:p>
          <a:p>
            <a:pPr algn="just" defTabSz="914400" eaLnBrk="0" fontAlgn="base" hangingPunct="0">
              <a:spcBef>
                <a:spcPct val="0"/>
              </a:spcBef>
              <a:spcAft>
                <a:spcPct val="0"/>
              </a:spcAft>
            </a:pPr>
            <a:r>
              <a:rPr lang="es-ES" dirty="0">
                <a:latin typeface="+mj-lt"/>
                <a:ea typeface="Times New Roman" pitchFamily="18" charset="0"/>
                <a:cs typeface="Calibri" pitchFamily="34" charset="0"/>
              </a:rPr>
              <a:t>Por el contra este curso nos pide como requisitos un mínimo de conocimientos de Appium y Selenium para poder realizarlo.</a:t>
            </a:r>
            <a:endParaRPr lang="es-ES" dirty="0">
              <a:latin typeface="+mj-lt"/>
              <a:cs typeface="Arial" pitchFamily="34" charset="0"/>
            </a:endParaRPr>
          </a:p>
        </p:txBody>
      </p:sp>
    </p:spTree>
    <p:extLst>
      <p:ext uri="{BB962C8B-B14F-4D97-AF65-F5344CB8AC3E}">
        <p14:creationId xmlns:p14="http://schemas.microsoft.com/office/powerpoint/2010/main" val="3252205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DD6BC9EB-F181-48AB-BCA2-3D1DB20D2D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D33AAA80-39DC-4020-9BFF-0718F35C76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177F295-741F-4EFF-B0CA-BE69295ADA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6" name="Straight Connector 25">
            <a:extLst>
              <a:ext uri="{FF2B5EF4-FFF2-40B4-BE49-F238E27FC236}">
                <a16:creationId xmlns:a16="http://schemas.microsoft.com/office/drawing/2014/main" id="{C9C5D90B-7EE3-4D26-AB7D-A5A3A6E1120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BC41AEF-368E-46C8-B678-A0ED8B25C30A}"/>
              </a:ext>
            </a:extLst>
          </p:cNvPr>
          <p:cNvSpPr>
            <a:spLocks noGrp="1"/>
          </p:cNvSpPr>
          <p:nvPr>
            <p:ph type="title"/>
          </p:nvPr>
        </p:nvSpPr>
        <p:spPr>
          <a:xfrm>
            <a:off x="1507066" y="999460"/>
            <a:ext cx="5698067" cy="4479852"/>
          </a:xfrm>
        </p:spPr>
        <p:txBody>
          <a:bodyPr vert="horz" lIns="91440" tIns="45720" rIns="91440" bIns="45720" rtlCol="0" anchor="ctr">
            <a:normAutofit/>
          </a:bodyPr>
          <a:lstStyle/>
          <a:p>
            <a:pPr algn="r"/>
            <a:r>
              <a:rPr lang="es-ES" sz="5400" dirty="0"/>
              <a:t>Autores</a:t>
            </a:r>
          </a:p>
        </p:txBody>
      </p:sp>
      <p:sp>
        <p:nvSpPr>
          <p:cNvPr id="3" name="Marcador de texto 2">
            <a:extLst>
              <a:ext uri="{FF2B5EF4-FFF2-40B4-BE49-F238E27FC236}">
                <a16:creationId xmlns:a16="http://schemas.microsoft.com/office/drawing/2014/main" id="{AA2F3487-D68E-4756-B1CF-5AED966834C2}"/>
              </a:ext>
            </a:extLst>
          </p:cNvPr>
          <p:cNvSpPr>
            <a:spLocks noGrp="1"/>
          </p:cNvSpPr>
          <p:nvPr>
            <p:ph type="body" idx="1"/>
          </p:nvPr>
        </p:nvSpPr>
        <p:spPr>
          <a:xfrm>
            <a:off x="7871971" y="999460"/>
            <a:ext cx="3123620" cy="4479852"/>
          </a:xfrm>
        </p:spPr>
        <p:txBody>
          <a:bodyPr vert="horz" lIns="91440" tIns="45720" rIns="91440" bIns="45720" rtlCol="0" anchor="ctr">
            <a:normAutofit/>
          </a:bodyPr>
          <a:lstStyle/>
          <a:p>
            <a:r>
              <a:rPr lang="en-US" sz="1800" dirty="0"/>
              <a:t>Amir Sholkami Berube (</a:t>
            </a:r>
            <a:r>
              <a:rPr lang="es-ES" sz="1800" dirty="0"/>
              <a:t>coordinador</a:t>
            </a:r>
            <a:r>
              <a:rPr lang="en-US" sz="1800" dirty="0"/>
              <a:t>)</a:t>
            </a:r>
          </a:p>
          <a:p>
            <a:r>
              <a:rPr lang="en-US" sz="1800" dirty="0"/>
              <a:t>Javier Ballesteros García</a:t>
            </a:r>
          </a:p>
          <a:p>
            <a:r>
              <a:rPr lang="en-US" sz="1800" dirty="0"/>
              <a:t>Ismael </a:t>
            </a:r>
            <a:r>
              <a:rPr lang="es-ES" sz="1800" dirty="0"/>
              <a:t>Sainz</a:t>
            </a:r>
            <a:r>
              <a:rPr lang="en-US" sz="1800" dirty="0"/>
              <a:t> Maza Jiménez</a:t>
            </a:r>
          </a:p>
          <a:p>
            <a:r>
              <a:rPr lang="en-US" sz="1800" dirty="0"/>
              <a:t>Stephany Susan Vela Vellachich</a:t>
            </a:r>
          </a:p>
        </p:txBody>
      </p:sp>
    </p:spTree>
    <p:extLst>
      <p:ext uri="{BB962C8B-B14F-4D97-AF65-F5344CB8AC3E}">
        <p14:creationId xmlns:p14="http://schemas.microsoft.com/office/powerpoint/2010/main" val="240391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5.3 Cursos gratuitos sobre Espresso</a:t>
            </a:r>
          </a:p>
        </p:txBody>
      </p:sp>
    </p:spTree>
    <p:extLst>
      <p:ext uri="{BB962C8B-B14F-4D97-AF65-F5344CB8AC3E}">
        <p14:creationId xmlns:p14="http://schemas.microsoft.com/office/powerpoint/2010/main" val="2580682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77334" y="609600"/>
            <a:ext cx="8596668" cy="675861"/>
          </a:xfrm>
        </p:spPr>
        <p:txBody>
          <a:bodyPr>
            <a:normAutofit/>
          </a:bodyPr>
          <a:lstStyle/>
          <a:p>
            <a:r>
              <a:rPr lang="es-ES" dirty="0"/>
              <a:t>LinkedIn Learning y CodelyTV </a:t>
            </a:r>
          </a:p>
        </p:txBody>
      </p:sp>
      <p:pic>
        <p:nvPicPr>
          <p:cNvPr id="4" name="4 Imagen" descr="Captura.PNG"/>
          <p:cNvPicPr/>
          <p:nvPr/>
        </p:nvPicPr>
        <p:blipFill>
          <a:blip r:embed="rId2" cstate="print"/>
          <a:stretch>
            <a:fillRect/>
          </a:stretch>
        </p:blipFill>
        <p:spPr>
          <a:xfrm>
            <a:off x="1738282" y="1285461"/>
            <a:ext cx="4143404" cy="2846567"/>
          </a:xfrm>
          <a:prstGeom prst="rect">
            <a:avLst/>
          </a:prstGeom>
          <a:ln>
            <a:noFill/>
          </a:ln>
          <a:effectLst>
            <a:outerShdw blurRad="292100" dist="139700" dir="2700000" algn="tl" rotWithShape="0">
              <a:srgbClr val="333333">
                <a:alpha val="65000"/>
              </a:srgbClr>
            </a:outerShdw>
          </a:effectLst>
        </p:spPr>
      </p:pic>
      <p:sp>
        <p:nvSpPr>
          <p:cNvPr id="5" name="4 Rectángulo"/>
          <p:cNvSpPr/>
          <p:nvPr/>
        </p:nvSpPr>
        <p:spPr>
          <a:xfrm>
            <a:off x="1666844" y="4429132"/>
            <a:ext cx="4286280" cy="1754326"/>
          </a:xfrm>
          <a:prstGeom prst="rect">
            <a:avLst/>
          </a:prstGeom>
        </p:spPr>
        <p:txBody>
          <a:bodyPr wrap="square">
            <a:spAutoFit/>
          </a:bodyPr>
          <a:lstStyle/>
          <a:p>
            <a:r>
              <a:rPr lang="es-ES" dirty="0">
                <a:latin typeface="+mj-lt"/>
                <a:cs typeface="Arial" pitchFamily="34" charset="0"/>
              </a:rPr>
              <a:t>En este caso es un curso online el cual también es gratuito pero por el contra aunque realicemos el curso satisfactoriamente no podremos obtener ningún reconocimiento de realización.</a:t>
            </a:r>
          </a:p>
        </p:txBody>
      </p:sp>
      <p:pic>
        <p:nvPicPr>
          <p:cNvPr id="6" name="5 Imagen"/>
          <p:cNvPicPr/>
          <p:nvPr/>
        </p:nvPicPr>
        <p:blipFill>
          <a:blip r:embed="rId3"/>
          <a:srcRect l="3972"/>
          <a:stretch>
            <a:fillRect/>
          </a:stretch>
        </p:blipFill>
        <p:spPr bwMode="auto">
          <a:xfrm>
            <a:off x="6131719" y="1345946"/>
            <a:ext cx="3929090" cy="2786082"/>
          </a:xfrm>
          <a:prstGeom prst="rect">
            <a:avLst/>
          </a:prstGeom>
          <a:ln>
            <a:noFill/>
          </a:ln>
          <a:effectLst>
            <a:outerShdw blurRad="292100" dist="139700" dir="2700000" algn="tl" rotWithShape="0">
              <a:srgbClr val="333333">
                <a:alpha val="65000"/>
              </a:srgbClr>
            </a:outerShdw>
          </a:effectLst>
        </p:spPr>
      </p:pic>
      <p:sp>
        <p:nvSpPr>
          <p:cNvPr id="16385" name="Rectangle 1"/>
          <p:cNvSpPr>
            <a:spLocks noChangeArrowheads="1"/>
          </p:cNvSpPr>
          <p:nvPr/>
        </p:nvSpPr>
        <p:spPr bwMode="auto">
          <a:xfrm flipH="1">
            <a:off x="5953124" y="4169639"/>
            <a:ext cx="4107684"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s-ES" dirty="0">
                <a:solidFill>
                  <a:srgbClr val="000000"/>
                </a:solidFill>
                <a:latin typeface="+mj-lt"/>
                <a:ea typeface="Calibri" pitchFamily="34" charset="0"/>
                <a:cs typeface="Arial" pitchFamily="34" charset="0"/>
              </a:rPr>
              <a:t>En el mundo mobile la parte más importante y grande que debemos cubrir con tests es la interfaz de usuario. </a:t>
            </a:r>
          </a:p>
          <a:p>
            <a:pPr defTabSz="914400" eaLnBrk="0" fontAlgn="base" hangingPunct="0">
              <a:spcBef>
                <a:spcPct val="0"/>
              </a:spcBef>
              <a:spcAft>
                <a:spcPct val="0"/>
              </a:spcAft>
            </a:pPr>
            <a:br>
              <a:rPr lang="es-ES" dirty="0">
                <a:solidFill>
                  <a:srgbClr val="000000"/>
                </a:solidFill>
                <a:latin typeface="+mj-lt"/>
                <a:ea typeface="Calibri" pitchFamily="34" charset="0"/>
                <a:cs typeface="Arial" pitchFamily="34" charset="0"/>
              </a:rPr>
            </a:br>
            <a:r>
              <a:rPr lang="es-ES" dirty="0">
                <a:solidFill>
                  <a:srgbClr val="000000"/>
                </a:solidFill>
                <a:latin typeface="+mj-lt"/>
                <a:ea typeface="Calibri" pitchFamily="34" charset="0"/>
                <a:cs typeface="Arial" pitchFamily="34" charset="0"/>
              </a:rPr>
              <a:t>Para ello utilizaremos espresso y veremos cuáles son las mejores herramientas y técnicas para escribir tests con esta librería de Google.</a:t>
            </a:r>
            <a:endParaRPr lang="es-ES" dirty="0">
              <a:latin typeface="+mj-lt"/>
              <a:cs typeface="Arial" pitchFamily="34" charset="0"/>
            </a:endParaRPr>
          </a:p>
        </p:txBody>
      </p:sp>
    </p:spTree>
    <p:extLst>
      <p:ext uri="{BB962C8B-B14F-4D97-AF65-F5344CB8AC3E}">
        <p14:creationId xmlns:p14="http://schemas.microsoft.com/office/powerpoint/2010/main" val="245270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a:extLst>
              <a:ext uri="{FF2B5EF4-FFF2-40B4-BE49-F238E27FC236}">
                <a16:creationId xmlns:a16="http://schemas.microsoft.com/office/drawing/2014/main" id="{549A2DAB-B431-487D-95AD-BB0FECB49E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3">
              <a:alpha val="88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C5ECDEE1-7093-418F-9CF5-24EEB115C1C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45062AF-EB11-4651-BC4A-4DA21768DE8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0819F787-32B4-46A8-BC57-C6571BCEE2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2ED796EC-E7FF-46DB-B912-FB08BF12AA6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E7750355-8E52-4C55-9ABC-B4B8DED16A20}"/>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dirty="0"/>
              <a:t>6. </a:t>
            </a:r>
            <a:r>
              <a:rPr lang="es-ES" sz="5400" dirty="0"/>
              <a:t>Ayudas</a:t>
            </a:r>
            <a:r>
              <a:rPr lang="en-US" sz="5400" dirty="0"/>
              <a:t> </a:t>
            </a:r>
            <a:r>
              <a:rPr lang="es-ES" sz="5400" dirty="0"/>
              <a:t>económicas</a:t>
            </a:r>
            <a:r>
              <a:rPr lang="en-US" sz="5400" dirty="0"/>
              <a:t> para </a:t>
            </a:r>
            <a:r>
              <a:rPr lang="es-ES" sz="5400" dirty="0"/>
              <a:t>estudiar</a:t>
            </a:r>
            <a:r>
              <a:rPr lang="en-US" sz="5400" dirty="0"/>
              <a:t> las </a:t>
            </a:r>
            <a:r>
              <a:rPr lang="es-ES" sz="5400" dirty="0"/>
              <a:t>tecnologías</a:t>
            </a:r>
          </a:p>
        </p:txBody>
      </p:sp>
    </p:spTree>
    <p:extLst>
      <p:ext uri="{BB962C8B-B14F-4D97-AF65-F5344CB8AC3E}">
        <p14:creationId xmlns:p14="http://schemas.microsoft.com/office/powerpoint/2010/main" val="2541697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a:extLst>
              <a:ext uri="{FF2B5EF4-FFF2-40B4-BE49-F238E27FC236}">
                <a16:creationId xmlns:a16="http://schemas.microsoft.com/office/drawing/2014/main" id="{549A2DAB-B431-487D-95AD-BB0FECB49E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3">
              <a:alpha val="88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C5ECDEE1-7093-418F-9CF5-24EEB115C1C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45062AF-EB11-4651-BC4A-4DA21768DE8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7" name="Rectangle 27">
            <a:extLst>
              <a:ext uri="{FF2B5EF4-FFF2-40B4-BE49-F238E27FC236}">
                <a16:creationId xmlns:a16="http://schemas.microsoft.com/office/drawing/2014/main" id="{0819F787-32B4-46A8-BC57-C6571BCEE2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2ED796EC-E7FF-46DB-B912-FB08BF12AA6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CF8EB75C-F4A1-4173-B9B2-59668716EEB4}"/>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lnSpc>
                <a:spcPct val="90000"/>
              </a:lnSpc>
            </a:pPr>
            <a:r>
              <a:rPr lang="en-US" sz="4600" b="1" dirty="0"/>
              <a:t>7. </a:t>
            </a:r>
            <a:r>
              <a:rPr lang="es-ES" sz="4600" b="1" dirty="0"/>
              <a:t>Recursos</a:t>
            </a:r>
            <a:r>
              <a:rPr lang="en-US" sz="4600" b="1" dirty="0"/>
              <a:t> para </a:t>
            </a:r>
            <a:r>
              <a:rPr lang="es-ES" sz="4600" b="1" dirty="0"/>
              <a:t>implementar</a:t>
            </a:r>
            <a:r>
              <a:rPr lang="en-US" sz="4600" b="1" dirty="0"/>
              <a:t> las </a:t>
            </a:r>
            <a:r>
              <a:rPr lang="es-ES" sz="4600" b="1" dirty="0"/>
              <a:t>tecnologías</a:t>
            </a:r>
            <a:br>
              <a:rPr lang="en-US" sz="4600" b="1" dirty="0"/>
            </a:br>
            <a:endParaRPr lang="en-US" sz="4600" dirty="0"/>
          </a:p>
        </p:txBody>
      </p:sp>
    </p:spTree>
    <p:extLst>
      <p:ext uri="{BB962C8B-B14F-4D97-AF65-F5344CB8AC3E}">
        <p14:creationId xmlns:p14="http://schemas.microsoft.com/office/powerpoint/2010/main" val="844659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0BE40E3-5550-4CDD-B4FD-387C33EBF15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71A6B738-E50C-4653-B343-B9D6A5EA277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98768D6-B28C-40A3-B381-39306F5816D5}"/>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B27C15B9-7795-4321-AB30-DF1DEF65C19E}"/>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578EC957-1F3F-4C00-B023-C8725C2171CB}"/>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3D642632-BBD5-46D6-A91D-9B2BF68219B7}"/>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BF9D518D-AFF5-4DE2-AEE2-0EC15479A9AF}"/>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14EF979B-B00D-460C-BD56-7EEAFB7E0F98}"/>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3E40F9A1-6B82-400F-9397-26D1D36F1F04}"/>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2EF7DDF1-FF86-4CA4-B08B-8939557EBDB3}"/>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6D7C1F89-72B2-4FDC-B9E2-04F52D5C504C}"/>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5" name="Marcador de contenido 11">
            <a:extLst>
              <a:ext uri="{FF2B5EF4-FFF2-40B4-BE49-F238E27FC236}">
                <a16:creationId xmlns:a16="http://schemas.microsoft.com/office/drawing/2014/main" id="{25A99742-1387-4F43-B027-892979FBB70E}"/>
              </a:ext>
            </a:extLst>
          </p:cNvPr>
          <p:cNvPicPr>
            <a:picLocks noChangeAspect="1"/>
          </p:cNvPicPr>
          <p:nvPr/>
        </p:nvPicPr>
        <p:blipFill rotWithShape="1">
          <a:blip r:embed="rId2"/>
          <a:srcRect r="1169" b="3"/>
          <a:stretch/>
        </p:blipFill>
        <p:spPr>
          <a:xfrm>
            <a:off x="1448164" y="609600"/>
            <a:ext cx="7175651" cy="5136690"/>
          </a:xfrm>
          <a:prstGeom prst="rect">
            <a:avLst/>
          </a:prstGeom>
        </p:spPr>
      </p:pic>
      <p:sp>
        <p:nvSpPr>
          <p:cNvPr id="2" name="Título 1">
            <a:extLst>
              <a:ext uri="{FF2B5EF4-FFF2-40B4-BE49-F238E27FC236}">
                <a16:creationId xmlns:a16="http://schemas.microsoft.com/office/drawing/2014/main" id="{61E7EC8A-F636-4287-A672-842A4469F7E4}"/>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7.1 Appium</a:t>
            </a:r>
          </a:p>
        </p:txBody>
      </p:sp>
    </p:spTree>
    <p:extLst>
      <p:ext uri="{BB962C8B-B14F-4D97-AF65-F5344CB8AC3E}">
        <p14:creationId xmlns:p14="http://schemas.microsoft.com/office/powerpoint/2010/main" val="2496361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47">
            <a:extLst>
              <a:ext uri="{FF2B5EF4-FFF2-40B4-BE49-F238E27FC236}">
                <a16:creationId xmlns:a16="http://schemas.microsoft.com/office/drawing/2014/main" id="{90A61547-2555-4DE2-A37F-A53E5491744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5C2447E0-8F0D-479C-94E4-82BC8EB68C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1F943397-DCDD-44CB-BBA9-9510B7698DD2}"/>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E2630ADC-31DB-4C48-AC4A-DAAE5A7B8EA6}"/>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2CA5C44E-F54E-47E0-8989-4D8686B33C80}"/>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FF54E15E-830B-4375-A239-4C51954DEAEC}"/>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CB37E322-FF7E-4872-BD6B-50A48CBEA5CE}"/>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710D0C1E-D2F8-45B2-AE14-1AC8E976F7A2}"/>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3216331B-17D0-4167-ABD2-B2198058C2D2}"/>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A53A7A96-3806-4BB3-91DE-6EED48AC787E}"/>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F8C2B86C-EE71-466E-8991-503F9C9C1B22}"/>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Imagen 5">
            <a:extLst>
              <a:ext uri="{FF2B5EF4-FFF2-40B4-BE49-F238E27FC236}">
                <a16:creationId xmlns:a16="http://schemas.microsoft.com/office/drawing/2014/main" id="{C9F81C8E-24AC-4E01-9F68-602473ECC991}"/>
              </a:ext>
            </a:extLst>
          </p:cNvPr>
          <p:cNvPicPr>
            <a:picLocks noChangeAspect="1"/>
          </p:cNvPicPr>
          <p:nvPr/>
        </p:nvPicPr>
        <p:blipFill rotWithShape="1">
          <a:blip r:embed="rId2"/>
          <a:srcRect/>
          <a:stretch/>
        </p:blipFill>
        <p:spPr>
          <a:xfrm>
            <a:off x="6377266" y="3552488"/>
            <a:ext cx="2065764" cy="2488873"/>
          </a:xfrm>
          <a:prstGeom prst="rect">
            <a:avLst/>
          </a:prstGeom>
        </p:spPr>
      </p:pic>
      <p:pic>
        <p:nvPicPr>
          <p:cNvPr id="8" name="Imagen 7">
            <a:extLst>
              <a:ext uri="{FF2B5EF4-FFF2-40B4-BE49-F238E27FC236}">
                <a16:creationId xmlns:a16="http://schemas.microsoft.com/office/drawing/2014/main" id="{4D5AAB4E-9ACC-4D26-9971-3E67AD7FD0D3}"/>
              </a:ext>
            </a:extLst>
          </p:cNvPr>
          <p:cNvPicPr>
            <a:picLocks noChangeAspect="1"/>
          </p:cNvPicPr>
          <p:nvPr/>
        </p:nvPicPr>
        <p:blipFill rotWithShape="1">
          <a:blip r:embed="rId3"/>
          <a:srcRect/>
          <a:stretch/>
        </p:blipFill>
        <p:spPr>
          <a:xfrm>
            <a:off x="6074900" y="835015"/>
            <a:ext cx="2669032" cy="2488873"/>
          </a:xfrm>
          <a:prstGeom prst="rect">
            <a:avLst/>
          </a:prstGeom>
        </p:spPr>
      </p:pic>
      <p:sp>
        <p:nvSpPr>
          <p:cNvPr id="2" name="Título 1">
            <a:extLst>
              <a:ext uri="{FF2B5EF4-FFF2-40B4-BE49-F238E27FC236}">
                <a16:creationId xmlns:a16="http://schemas.microsoft.com/office/drawing/2014/main" id="{9E03377E-6CFD-426B-8C2F-EDA453EA3A37}"/>
              </a:ext>
            </a:extLst>
          </p:cNvPr>
          <p:cNvSpPr>
            <a:spLocks noGrp="1"/>
          </p:cNvSpPr>
          <p:nvPr>
            <p:ph type="title"/>
          </p:nvPr>
        </p:nvSpPr>
        <p:spPr>
          <a:xfrm>
            <a:off x="890423" y="1722427"/>
            <a:ext cx="4410720" cy="2328409"/>
          </a:xfrm>
        </p:spPr>
        <p:txBody>
          <a:bodyPr vert="horz" lIns="91440" tIns="45720" rIns="91440" bIns="45720" rtlCol="0" anchor="b">
            <a:normAutofit/>
          </a:bodyPr>
          <a:lstStyle/>
          <a:p>
            <a:r>
              <a:rPr lang="en-US" sz="5400" dirty="0"/>
              <a:t>7.2 Espresso</a:t>
            </a:r>
          </a:p>
        </p:txBody>
      </p:sp>
    </p:spTree>
    <p:extLst>
      <p:ext uri="{BB962C8B-B14F-4D97-AF65-F5344CB8AC3E}">
        <p14:creationId xmlns:p14="http://schemas.microsoft.com/office/powerpoint/2010/main" val="262189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3 Marcador de contenido" descr="maxresdefault.jpg"/>
          <p:cNvPicPr>
            <a:picLocks noGrp="1" noChangeAspect="1"/>
          </p:cNvPicPr>
          <p:nvPr>
            <p:ph idx="1"/>
          </p:nvPr>
        </p:nvPicPr>
        <p:blipFill>
          <a:blip r:embed="rId2"/>
          <a:srcRect t="29358"/>
          <a:stretch>
            <a:fillRect/>
          </a:stretch>
        </p:blipFill>
        <p:spPr>
          <a:xfrm>
            <a:off x="985968" y="940328"/>
            <a:ext cx="8288033" cy="3293344"/>
          </a:xfrm>
          <a:prstGeom prst="rect">
            <a:avLst/>
          </a:prstGeom>
        </p:spPr>
      </p:pic>
      <p:sp>
        <p:nvSpPr>
          <p:cNvPr id="2" name="1 Título"/>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s-ES" sz="4800" kern="1200" dirty="0">
                <a:solidFill>
                  <a:schemeClr val="accent1"/>
                </a:solidFill>
                <a:latin typeface="+mj-lt"/>
                <a:ea typeface="+mj-ea"/>
                <a:cs typeface="+mj-cs"/>
              </a:rPr>
              <a:t>Conclusión</a:t>
            </a:r>
          </a:p>
        </p:txBody>
      </p:sp>
    </p:spTree>
    <p:extLst>
      <p:ext uri="{BB962C8B-B14F-4D97-AF65-F5344CB8AC3E}">
        <p14:creationId xmlns:p14="http://schemas.microsoft.com/office/powerpoint/2010/main" val="164015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854F45-C2A6-4EE1-8C65-59241A54F9A4}"/>
              </a:ext>
            </a:extLst>
          </p:cNvPr>
          <p:cNvPicPr>
            <a:picLocks noChangeAspect="1"/>
          </p:cNvPicPr>
          <p:nvPr/>
        </p:nvPicPr>
        <p:blipFill rotWithShape="1">
          <a:blip r:embed="rId2"/>
          <a:srcRect b="18773"/>
          <a:stretch/>
        </p:blipFill>
        <p:spPr>
          <a:xfrm>
            <a:off x="20" y="10"/>
            <a:ext cx="12191980" cy="6857990"/>
          </a:xfrm>
          <a:prstGeom prst="rect">
            <a:avLst/>
          </a:prstGeom>
        </p:spPr>
      </p:pic>
    </p:spTree>
    <p:extLst>
      <p:ext uri="{BB962C8B-B14F-4D97-AF65-F5344CB8AC3E}">
        <p14:creationId xmlns:p14="http://schemas.microsoft.com/office/powerpoint/2010/main" val="1539497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2. Descripción Mobile testing</a:t>
            </a:r>
          </a:p>
        </p:txBody>
      </p:sp>
    </p:spTree>
    <p:extLst>
      <p:ext uri="{BB962C8B-B14F-4D97-AF65-F5344CB8AC3E}">
        <p14:creationId xmlns:p14="http://schemas.microsoft.com/office/powerpoint/2010/main" val="538350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Descripción Mobile Testing</a:t>
            </a:r>
          </a:p>
        </p:txBody>
      </p:sp>
      <p:sp>
        <p:nvSpPr>
          <p:cNvPr id="3" name="2 Marcador de contenido"/>
          <p:cNvSpPr>
            <a:spLocks noGrp="1"/>
          </p:cNvSpPr>
          <p:nvPr>
            <p:ph idx="1"/>
          </p:nvPr>
        </p:nvSpPr>
        <p:spPr/>
        <p:txBody>
          <a:bodyPr>
            <a:normAutofit lnSpcReduction="10000"/>
          </a:bodyPr>
          <a:lstStyle/>
          <a:p>
            <a:r>
              <a:rPr lang="es-ES" sz="2400" dirty="0"/>
              <a:t>Pruebas de aplicaciones para dispositivos móviles.</a:t>
            </a:r>
          </a:p>
          <a:p>
            <a:r>
              <a:rPr lang="es-ES" sz="2400" dirty="0"/>
              <a:t>Funcionalidad, consistencia y usabilidad.</a:t>
            </a:r>
          </a:p>
          <a:p>
            <a:r>
              <a:rPr lang="es-ES" sz="2400" dirty="0"/>
              <a:t>Diferentes tipos de pruebas:</a:t>
            </a:r>
          </a:p>
          <a:p>
            <a:pPr lvl="1"/>
            <a:r>
              <a:rPr lang="es-ES" sz="2000" dirty="0"/>
              <a:t>Pruebas funcionales.</a:t>
            </a:r>
          </a:p>
          <a:p>
            <a:pPr lvl="1"/>
            <a:r>
              <a:rPr lang="es-ES" sz="2000" dirty="0"/>
              <a:t>Pruebas de rendimiento.</a:t>
            </a:r>
          </a:p>
          <a:p>
            <a:pPr lvl="1"/>
            <a:r>
              <a:rPr lang="es-ES" sz="2000" dirty="0"/>
              <a:t>Pruebas de memoria.</a:t>
            </a:r>
          </a:p>
          <a:p>
            <a:pPr lvl="1"/>
            <a:r>
              <a:rPr lang="es-ES" sz="2000" dirty="0"/>
              <a:t>Pruebas de interrupciones.</a:t>
            </a:r>
          </a:p>
          <a:p>
            <a:pPr lvl="1"/>
            <a:r>
              <a:rPr lang="es-ES" sz="2000" dirty="0"/>
              <a:t>Pruebas de instalación.</a:t>
            </a:r>
          </a:p>
          <a:p>
            <a:pPr lvl="1"/>
            <a:r>
              <a:rPr lang="es-ES" sz="2000" dirty="0"/>
              <a:t>Pruebas de usabilidad.</a:t>
            </a:r>
          </a:p>
        </p:txBody>
      </p:sp>
    </p:spTree>
    <p:extLst>
      <p:ext uri="{BB962C8B-B14F-4D97-AF65-F5344CB8AC3E}">
        <p14:creationId xmlns:p14="http://schemas.microsoft.com/office/powerpoint/2010/main" val="74546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Appium y Espresso</a:t>
            </a:r>
          </a:p>
        </p:txBody>
      </p:sp>
      <p:sp>
        <p:nvSpPr>
          <p:cNvPr id="3" name="2 Marcador de contenido"/>
          <p:cNvSpPr>
            <a:spLocks noGrp="1"/>
          </p:cNvSpPr>
          <p:nvPr>
            <p:ph idx="1"/>
          </p:nvPr>
        </p:nvSpPr>
        <p:spPr/>
        <p:txBody>
          <a:bodyPr>
            <a:normAutofit fontScale="92500" lnSpcReduction="20000"/>
          </a:bodyPr>
          <a:lstStyle/>
          <a:p>
            <a:r>
              <a:rPr lang="es-ES" sz="2400" dirty="0"/>
              <a:t>Appium</a:t>
            </a:r>
          </a:p>
          <a:p>
            <a:pPr lvl="1"/>
            <a:r>
              <a:rPr lang="es-ES" sz="2000" dirty="0"/>
              <a:t>Herramienta Open-Source</a:t>
            </a:r>
          </a:p>
          <a:p>
            <a:pPr lvl="1"/>
            <a:r>
              <a:rPr lang="es-ES" sz="2000" dirty="0"/>
              <a:t>Permite probar todo tipo de aplicaciones</a:t>
            </a:r>
          </a:p>
          <a:p>
            <a:pPr lvl="1"/>
            <a:r>
              <a:rPr lang="es-ES" sz="2000" dirty="0"/>
              <a:t>Automatiza test</a:t>
            </a:r>
          </a:p>
          <a:p>
            <a:pPr lvl="1"/>
            <a:r>
              <a:rPr lang="es-ES" sz="2000" dirty="0"/>
              <a:t>Cross-Platform.</a:t>
            </a:r>
            <a:endParaRPr lang="es-ES" sz="2400" dirty="0"/>
          </a:p>
          <a:p>
            <a:r>
              <a:rPr lang="es-ES" sz="2400" dirty="0"/>
              <a:t>Espresso</a:t>
            </a:r>
          </a:p>
          <a:p>
            <a:pPr lvl="1"/>
            <a:r>
              <a:rPr lang="es-ES" sz="2000" dirty="0"/>
              <a:t>Herramienta diseñada para empresas.</a:t>
            </a:r>
          </a:p>
          <a:p>
            <a:pPr lvl="1"/>
            <a:r>
              <a:rPr lang="es-ES" sz="2000" dirty="0"/>
              <a:t>Fácil de usar</a:t>
            </a:r>
          </a:p>
          <a:p>
            <a:pPr lvl="1"/>
            <a:r>
              <a:rPr lang="es-ES" sz="2000" dirty="0"/>
              <a:t>Permite crear pruebas sin escribir una sola</a:t>
            </a:r>
          </a:p>
          <a:p>
            <a:pPr lvl="1">
              <a:buNone/>
            </a:pPr>
            <a:r>
              <a:rPr lang="es-ES" sz="2000" dirty="0"/>
              <a:t>	línea de código.</a:t>
            </a:r>
          </a:p>
          <a:p>
            <a:pPr lvl="1"/>
            <a:endParaRPr lang="es-ES" sz="2000" dirty="0"/>
          </a:p>
        </p:txBody>
      </p:sp>
      <p:pic>
        <p:nvPicPr>
          <p:cNvPr id="4" name="3 Imagen" descr="https://cdn.guru99.com/images/5-2015/050115_1225_Top5iOSTest1.png">
            <a:hlinkClick r:id="rId2"/>
          </p:cNvPr>
          <p:cNvPicPr/>
          <p:nvPr/>
        </p:nvPicPr>
        <p:blipFill>
          <a:blip r:embed="rId3"/>
          <a:srcRect/>
          <a:stretch>
            <a:fillRect/>
          </a:stretch>
        </p:blipFill>
        <p:spPr bwMode="auto">
          <a:xfrm>
            <a:off x="6810380" y="2928934"/>
            <a:ext cx="3357586" cy="785818"/>
          </a:xfrm>
          <a:prstGeom prst="rect">
            <a:avLst/>
          </a:prstGeom>
          <a:noFill/>
          <a:ln w="9525">
            <a:noFill/>
            <a:miter lim="800000"/>
            <a:headEnd/>
            <a:tailEnd/>
          </a:ln>
        </p:spPr>
      </p:pic>
      <p:pic>
        <p:nvPicPr>
          <p:cNvPr id="5" name="4 Imagen" descr="https://cdn.guru99.com/images/2-2017/080217_0532_Top50Softwa36.png">
            <a:hlinkClick r:id="rId4"/>
          </p:cNvPr>
          <p:cNvPicPr/>
          <p:nvPr/>
        </p:nvPicPr>
        <p:blipFill>
          <a:blip r:embed="rId5"/>
          <a:srcRect/>
          <a:stretch>
            <a:fillRect/>
          </a:stretch>
        </p:blipFill>
        <p:spPr bwMode="auto">
          <a:xfrm>
            <a:off x="7881950" y="4357694"/>
            <a:ext cx="1714512" cy="1785950"/>
          </a:xfrm>
          <a:prstGeom prst="rect">
            <a:avLst/>
          </a:prstGeom>
          <a:noFill/>
          <a:ln w="9525">
            <a:noFill/>
            <a:miter lim="800000"/>
            <a:headEnd/>
            <a:tailEnd/>
          </a:ln>
        </p:spPr>
      </p:pic>
    </p:spTree>
    <p:extLst>
      <p:ext uri="{BB962C8B-B14F-4D97-AF65-F5344CB8AC3E}">
        <p14:creationId xmlns:p14="http://schemas.microsoft.com/office/powerpoint/2010/main" val="233308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3. Fuentes de Información</a:t>
            </a:r>
          </a:p>
        </p:txBody>
      </p:sp>
    </p:spTree>
    <p:extLst>
      <p:ext uri="{BB962C8B-B14F-4D97-AF65-F5344CB8AC3E}">
        <p14:creationId xmlns:p14="http://schemas.microsoft.com/office/powerpoint/2010/main" val="163862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Optimus.PNG"/>
          <p:cNvPicPr>
            <a:picLocks noChangeAspect="1"/>
          </p:cNvPicPr>
          <p:nvPr/>
        </p:nvPicPr>
        <p:blipFill>
          <a:blip r:embed="rId2"/>
          <a:stretch>
            <a:fillRect/>
          </a:stretch>
        </p:blipFill>
        <p:spPr>
          <a:xfrm>
            <a:off x="6595025" y="2260695"/>
            <a:ext cx="4286280" cy="1846144"/>
          </a:xfrm>
          <a:prstGeom prst="rect">
            <a:avLst/>
          </a:prstGeom>
        </p:spPr>
      </p:pic>
      <p:pic>
        <p:nvPicPr>
          <p:cNvPr id="3" name="2 Imagen" descr="Dzone.PNG"/>
          <p:cNvPicPr>
            <a:picLocks noChangeAspect="1"/>
          </p:cNvPicPr>
          <p:nvPr/>
        </p:nvPicPr>
        <p:blipFill>
          <a:blip r:embed="rId3"/>
          <a:stretch>
            <a:fillRect/>
          </a:stretch>
        </p:blipFill>
        <p:spPr>
          <a:xfrm>
            <a:off x="6595025" y="4516722"/>
            <a:ext cx="4286280" cy="2098513"/>
          </a:xfrm>
          <a:prstGeom prst="rect">
            <a:avLst/>
          </a:prstGeom>
        </p:spPr>
      </p:pic>
      <p:pic>
        <p:nvPicPr>
          <p:cNvPr id="4" name="3 Imagen" descr="software testing.PNG"/>
          <p:cNvPicPr>
            <a:picLocks noChangeAspect="1"/>
          </p:cNvPicPr>
          <p:nvPr/>
        </p:nvPicPr>
        <p:blipFill>
          <a:blip r:embed="rId4"/>
          <a:stretch>
            <a:fillRect/>
          </a:stretch>
        </p:blipFill>
        <p:spPr>
          <a:xfrm>
            <a:off x="6595025" y="214290"/>
            <a:ext cx="4286280" cy="1636522"/>
          </a:xfrm>
          <a:prstGeom prst="rect">
            <a:avLst/>
          </a:prstGeom>
        </p:spPr>
      </p:pic>
      <p:sp>
        <p:nvSpPr>
          <p:cNvPr id="5" name="4 Título"/>
          <p:cNvSpPr>
            <a:spLocks noGrp="1"/>
          </p:cNvSpPr>
          <p:nvPr>
            <p:ph type="title"/>
          </p:nvPr>
        </p:nvSpPr>
        <p:spPr>
          <a:xfrm>
            <a:off x="677334" y="371061"/>
            <a:ext cx="4439097" cy="1637383"/>
          </a:xfrm>
        </p:spPr>
        <p:txBody>
          <a:bodyPr>
            <a:normAutofit/>
          </a:bodyPr>
          <a:lstStyle/>
          <a:p>
            <a:r>
              <a:rPr lang="es-ES" sz="2800" dirty="0"/>
              <a:t>3.1 Fuentes de información.</a:t>
            </a:r>
          </a:p>
        </p:txBody>
      </p:sp>
      <p:sp>
        <p:nvSpPr>
          <p:cNvPr id="7" name="6 Marcador de texto"/>
          <p:cNvSpPr>
            <a:spLocks noGrp="1"/>
          </p:cNvSpPr>
          <p:nvPr>
            <p:ph type="body" sz="half" idx="2"/>
          </p:nvPr>
        </p:nvSpPr>
        <p:spPr>
          <a:xfrm>
            <a:off x="677334" y="2777069"/>
            <a:ext cx="5100614" cy="3679139"/>
          </a:xfrm>
        </p:spPr>
        <p:txBody>
          <a:bodyPr>
            <a:normAutofit fontScale="47500" lnSpcReduction="20000"/>
          </a:bodyPr>
          <a:lstStyle/>
          <a:p>
            <a:r>
              <a:rPr lang="es-ES" sz="3800" dirty="0"/>
              <a:t>Software testing help:</a:t>
            </a:r>
          </a:p>
          <a:p>
            <a:pPr>
              <a:buFont typeface="Arial" pitchFamily="34" charset="0"/>
              <a:buChar char="•"/>
            </a:pPr>
            <a:r>
              <a:rPr lang="es-ES" sz="3800" dirty="0"/>
              <a:t>Pagina dedicada a las pruebas software .</a:t>
            </a:r>
          </a:p>
          <a:p>
            <a:pPr>
              <a:buFont typeface="Arial" pitchFamily="34" charset="0"/>
              <a:buChar char="•"/>
            </a:pPr>
            <a:endParaRPr lang="es-ES" sz="3800" dirty="0"/>
          </a:p>
          <a:p>
            <a:r>
              <a:rPr lang="es-ES" sz="3800" dirty="0"/>
              <a:t>Optimus:</a:t>
            </a:r>
          </a:p>
          <a:p>
            <a:pPr>
              <a:buFont typeface="Arial" pitchFamily="34" charset="0"/>
              <a:buChar char="•"/>
            </a:pPr>
            <a:r>
              <a:rPr lang="es-ES" sz="3800" dirty="0"/>
              <a:t>Empresa con blog dedicado al desarrollo de aplicaciones y testeo de estas.</a:t>
            </a:r>
          </a:p>
          <a:p>
            <a:endParaRPr lang="es-ES" sz="3800" dirty="0"/>
          </a:p>
          <a:p>
            <a:r>
              <a:rPr lang="es-ES" sz="3800" dirty="0"/>
              <a:t>Dzone:</a:t>
            </a:r>
          </a:p>
          <a:p>
            <a:pPr>
              <a:buFont typeface="Arial" pitchFamily="34" charset="0"/>
              <a:buChar char="•"/>
            </a:pPr>
            <a:r>
              <a:rPr lang="es-ES" sz="3800" dirty="0"/>
              <a:t>Pagina dedicada a la tecnología en general donde podemos encontrar información de todo tipo.</a:t>
            </a:r>
          </a:p>
          <a:p>
            <a:endParaRPr lang="es-ES" dirty="0"/>
          </a:p>
        </p:txBody>
      </p:sp>
    </p:spTree>
    <p:extLst>
      <p:ext uri="{BB962C8B-B14F-4D97-AF65-F5344CB8AC3E}">
        <p14:creationId xmlns:p14="http://schemas.microsoft.com/office/powerpoint/2010/main" val="2656685564"/>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170</TotalTime>
  <Words>1220</Words>
  <Application>Microsoft Office PowerPoint</Application>
  <PresentationFormat>Panorámica</PresentationFormat>
  <Paragraphs>160</Paragraphs>
  <Slides>36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Times New Roman</vt:lpstr>
      <vt:lpstr>Trebuchet MS</vt:lpstr>
      <vt:lpstr>Wingdings 3</vt:lpstr>
      <vt:lpstr>Faceta</vt:lpstr>
      <vt:lpstr>Mobile Testing Tools</vt:lpstr>
      <vt:lpstr>1. Autores y planificación </vt:lpstr>
      <vt:lpstr>Autores</vt:lpstr>
      <vt:lpstr>Presentación de PowerPoint</vt:lpstr>
      <vt:lpstr>2. Descripción Mobile testing</vt:lpstr>
      <vt:lpstr>Descripción Mobile Testing</vt:lpstr>
      <vt:lpstr>Appium y Espresso</vt:lpstr>
      <vt:lpstr>3. Fuentes de Información</vt:lpstr>
      <vt:lpstr>3.1 Fuentes de información.</vt:lpstr>
      <vt:lpstr>3.2 Fuentes sobre Appium.</vt:lpstr>
      <vt:lpstr>3.3 Fuentes sobre Espresso</vt:lpstr>
      <vt:lpstr>4. Fuentes de información</vt:lpstr>
      <vt:lpstr>4.1 Cursos no gratuitos sobre Mobile Testing</vt:lpstr>
      <vt:lpstr>Introducción al Mobile Testing</vt:lpstr>
      <vt:lpstr>Testing Mobile Avanzado</vt:lpstr>
      <vt:lpstr>Mobile Testing Tools and Concepts Tutorials</vt:lpstr>
      <vt:lpstr>4.2 Cursos no gratuitos sobre Appium</vt:lpstr>
      <vt:lpstr>Appium (Selenium) Mobile Automation Testing from Scratch</vt:lpstr>
      <vt:lpstr> Mobile Rest Automation: Appium, Cucumber and Ruby </vt:lpstr>
      <vt:lpstr>Complete Appium from beginners to Advanced</vt:lpstr>
      <vt:lpstr>4.3 Cursos no gratuitos sobre Espresso</vt:lpstr>
      <vt:lpstr>Android UI Test: Espresso Fundamentals</vt:lpstr>
      <vt:lpstr>UI Testing with Espresso</vt:lpstr>
      <vt:lpstr>Create test with the Espresso Test Recorder</vt:lpstr>
      <vt:lpstr>5. Fuentes de información</vt:lpstr>
      <vt:lpstr> 5.1 Cursos Gratuitos Mobile Testing Tools </vt:lpstr>
      <vt:lpstr>Android UI Test: Espresso Fundamentals</vt:lpstr>
      <vt:lpstr>5.2 Cursos gratuitos sobre Appium</vt:lpstr>
      <vt:lpstr>5.2 Cursos Gratuitos Appium</vt:lpstr>
      <vt:lpstr>5.3 Cursos gratuitos sobre Espresso</vt:lpstr>
      <vt:lpstr>LinkedIn Learning y CodelyTV </vt:lpstr>
      <vt:lpstr>6. Ayudas económicas para estudiar las tecnologías</vt:lpstr>
      <vt:lpstr>7. Recursos para implementar las tecnologías </vt:lpstr>
      <vt:lpstr>7.1 Appium</vt:lpstr>
      <vt:lpstr>7.2 Espresso</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Testing Tools</dc:title>
  <dc:creator>Amir</dc:creator>
  <cp:lastModifiedBy>Amir</cp:lastModifiedBy>
  <cp:revision>10</cp:revision>
  <dcterms:created xsi:type="dcterms:W3CDTF">2018-03-19T11:58:19Z</dcterms:created>
  <dcterms:modified xsi:type="dcterms:W3CDTF">2018-03-19T16:03:58Z</dcterms:modified>
</cp:coreProperties>
</file>